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handoutMasterIdLst>
    <p:handoutMasterId r:id="rId16"/>
  </p:handoutMasterIdLst>
  <p:sldIdLst>
    <p:sldId id="256" r:id="rId5"/>
    <p:sldId id="262" r:id="rId6"/>
    <p:sldId id="277" r:id="rId7"/>
    <p:sldId id="263" r:id="rId8"/>
    <p:sldId id="264" r:id="rId9"/>
    <p:sldId id="268" r:id="rId10"/>
    <p:sldId id="265" r:id="rId11"/>
    <p:sldId id="276" r:id="rId12"/>
    <p:sldId id="267" r:id="rId13"/>
    <p:sldId id="269" r:id="rId14"/>
    <p:sldId id="278" r:id="rId15"/>
  </p:sldIdLst>
  <p:sldSz cx="9144000" cy="6858000" type="screen4x3"/>
  <p:notesSz cx="6669088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FFDD"/>
    <a:srgbClr val="C1FFC1"/>
    <a:srgbClr val="99FF99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44" y="-3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883D50-41FB-4E39-AC1A-CBB1FB2A5459}" type="datetimeFigureOut">
              <a:rPr lang="ru-RU" smtClean="0"/>
              <a:t>27.06.2014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777607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9E311B-341F-4946-B8A8-2B2911DACE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77972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matveev-sy\AppData\Local\Microsoft\Windows\Temporary Internet Files\Content.Outlook\QVC3S5KC\minobr_prezentation_template_1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" y="0"/>
            <a:ext cx="914257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9244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787C3-6A1E-4AAE-81D9-BD00A786E255}" type="datetimeFigureOut">
              <a:rPr lang="ru-RU" smtClean="0"/>
              <a:t>27.06.2014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C18BD-A9BB-4B7A-AF7C-61823E63E8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4133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787C3-6A1E-4AAE-81D9-BD00A786E255}" type="datetimeFigureOut">
              <a:rPr lang="ru-RU" smtClean="0"/>
              <a:t>27.06.2014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C18BD-A9BB-4B7A-AF7C-61823E63E8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52199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D310F-C7C2-4A9A-9D10-00E1BADC811E}" type="datetimeFigureOut">
              <a:rPr lang="ru-RU" smtClean="0"/>
              <a:t>27.06.2014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85DF3-380C-41DC-A7AD-26E1474DC5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562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787C3-6A1E-4AAE-81D9-BD00A786E255}" type="datetimeFigureOut">
              <a:rPr lang="ru-RU" smtClean="0"/>
              <a:t>27.06.2014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C18BD-A9BB-4B7A-AF7C-61823E63E8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7564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787C3-6A1E-4AAE-81D9-BD00A786E255}" type="datetimeFigureOut">
              <a:rPr lang="ru-RU" smtClean="0"/>
              <a:t>27.06.2014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C18BD-A9BB-4B7A-AF7C-61823E63E8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6876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787C3-6A1E-4AAE-81D9-BD00A786E255}" type="datetimeFigureOut">
              <a:rPr lang="ru-RU" smtClean="0"/>
              <a:t>27.06.2014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C18BD-A9BB-4B7A-AF7C-61823E63E8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3908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787C3-6A1E-4AAE-81D9-BD00A786E255}" type="datetimeFigureOut">
              <a:rPr lang="ru-RU" smtClean="0"/>
              <a:t>27.06.2014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C18BD-A9BB-4B7A-AF7C-61823E63E8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0692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787C3-6A1E-4AAE-81D9-BD00A786E255}" type="datetimeFigureOut">
              <a:rPr lang="ru-RU" smtClean="0"/>
              <a:t>27.06.2014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C18BD-A9BB-4B7A-AF7C-61823E63E8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54325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787C3-6A1E-4AAE-81D9-BD00A786E255}" type="datetimeFigureOut">
              <a:rPr lang="ru-RU" smtClean="0"/>
              <a:t>27.06.2014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C18BD-A9BB-4B7A-AF7C-61823E63E8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4091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787C3-6A1E-4AAE-81D9-BD00A786E255}" type="datetimeFigureOut">
              <a:rPr lang="ru-RU" smtClean="0"/>
              <a:t>27.06.2014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C18BD-A9BB-4B7A-AF7C-61823E63E8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7483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787C3-6A1E-4AAE-81D9-BD00A786E255}" type="datetimeFigureOut">
              <a:rPr lang="ru-RU" smtClean="0"/>
              <a:t>27.06.2014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C18BD-A9BB-4B7A-AF7C-61823E63E8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8913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787C3-6A1E-4AAE-81D9-BD00A786E255}" type="datetimeFigureOut">
              <a:rPr lang="ru-RU" smtClean="0"/>
              <a:t>27.06.2014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1C18BD-A9BB-4B7A-AF7C-61823E63E8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7617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73782" y="1343665"/>
            <a:ext cx="8352928" cy="3724096"/>
          </a:xfrm>
          <a:prstGeom prst="rect">
            <a:avLst/>
          </a:prstGeom>
          <a:effectLst>
            <a:outerShdw blurRad="38100" dist="25400" dir="2700000" algn="tl" rotWithShape="0">
              <a:prstClr val="black">
                <a:alpha val="3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ru-RU" sz="2800" b="1" dirty="0" smtClean="0"/>
              <a:t>СИСТЕМА </a:t>
            </a:r>
            <a:r>
              <a:rPr lang="ru-RU" sz="2800" b="1" dirty="0"/>
              <a:t>ОЦЕНКИ И МОНИТОРИНГА РЕЗУЛЬТАТИВНОСТИ ДЕЯТЕЛЬНОСТИ НАУЧНЫХ</a:t>
            </a:r>
          </a:p>
          <a:p>
            <a:r>
              <a:rPr lang="ru-RU" sz="2800" b="1" dirty="0"/>
              <a:t>ОРГАНИЗАЦИЙ, ВЫПОЛНЯЮЩИХ НАУЧНО-ИССЛЕДОВАТЕЛЬСКИЕ,</a:t>
            </a:r>
          </a:p>
          <a:p>
            <a:r>
              <a:rPr lang="ru-RU" sz="2800" b="1" dirty="0"/>
              <a:t>ОПЫТНО-КОНСТРУКТОРСКИЕ И ТЕХНОЛОГИЧЕСКИЕ</a:t>
            </a:r>
          </a:p>
          <a:p>
            <a:r>
              <a:rPr lang="ru-RU" sz="2800" b="1" dirty="0"/>
              <a:t>РАБОТЫ ГРАЖДАНСКОГО НАЗНАЧЕНИЯ</a:t>
            </a:r>
          </a:p>
          <a:p>
            <a:endParaRPr lang="ru-RU" sz="2800" dirty="0"/>
          </a:p>
          <a:p>
            <a:r>
              <a:rPr lang="ru-RU" sz="2000" dirty="0" smtClean="0"/>
              <a:t>Июнь 2014 г. </a:t>
            </a:r>
            <a:endParaRPr lang="ru-RU" sz="2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r"/>
            <a:endParaRPr lang="ru-RU" sz="2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683568" y="4293096"/>
            <a:ext cx="61926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1783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11760" y="116632"/>
            <a:ext cx="6552728" cy="830997"/>
          </a:xfrm>
          <a:prstGeom prst="rect">
            <a:avLst/>
          </a:prstGeom>
          <a:noFill/>
          <a:effectLst>
            <a:outerShdw blurRad="12700" dist="12700" dir="2700000" algn="tl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r"/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Технологические особенности мониторинга и оценки научных организаций</a:t>
            </a:r>
            <a:endParaRPr lang="ru-RU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15615" y="947629"/>
            <a:ext cx="7979545" cy="29803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  <a:t>Максимальное использование имеющихся данных.</a:t>
            </a:r>
          </a:p>
          <a:p>
            <a:pPr>
              <a:spcBef>
                <a:spcPts val="200"/>
              </a:spcBef>
            </a:pPr>
            <a:r>
              <a:rPr lang="en-US" sz="1600" dirty="0" smtClean="0">
                <a:solidFill>
                  <a:srgbClr val="C00000"/>
                </a:solidFill>
              </a:rPr>
              <a:t>http://www.rosrid.ru</a:t>
            </a:r>
            <a:endParaRPr lang="ru-RU" sz="1600" dirty="0" smtClean="0">
              <a:solidFill>
                <a:srgbClr val="C00000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  <a:t>При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</a:rPr>
              <a:t>необходимости экспертизы – доступ к содержательной информации через единую государственную систему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  <a:t>учета.</a:t>
            </a:r>
            <a:endParaRPr lang="ru-RU" sz="2000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2000" dirty="0">
                <a:solidFill>
                  <a:schemeClr val="accent1">
                    <a:lumMod val="75000"/>
                  </a:schemeClr>
                </a:solidFill>
              </a:rPr>
              <a:t>Переход от годовых «отчетов» к электронным базам и краткой содержательной «сводке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  <a:t>».</a:t>
            </a:r>
            <a:endParaRPr lang="ru-RU" sz="2000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  <a:t>Информационная системы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</a:rPr>
              <a:t>как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  <a:t>«средство коммуникации»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</a:rPr>
              <a:t>в секторе исследований и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  <a:t>разработок.</a:t>
            </a:r>
            <a:endParaRPr lang="ru-R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3984087"/>
            <a:ext cx="3618649" cy="2547602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094" y="3984087"/>
            <a:ext cx="3896152" cy="2547602"/>
          </a:xfrm>
          <a:prstGeom prst="rect">
            <a:avLst/>
          </a:prstGeom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pic>
      <p:sp>
        <p:nvSpPr>
          <p:cNvPr id="4" name="Овал 3"/>
          <p:cNvSpPr/>
          <p:nvPr/>
        </p:nvSpPr>
        <p:spPr>
          <a:xfrm>
            <a:off x="668960" y="930182"/>
            <a:ext cx="432048" cy="432048"/>
          </a:xfrm>
          <a:prstGeom prst="ellipse">
            <a:avLst/>
          </a:prstGeom>
          <a:effectLst>
            <a:outerShdw blurRad="25400" dist="25400" dir="2700000" algn="tl" rotWithShape="0">
              <a:prstClr val="black">
                <a:alpha val="2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1</a:t>
            </a:r>
            <a:endParaRPr lang="ru-RU" sz="2800" b="1" dirty="0"/>
          </a:p>
        </p:txBody>
      </p:sp>
      <p:sp>
        <p:nvSpPr>
          <p:cNvPr id="12" name="Овал 11"/>
          <p:cNvSpPr/>
          <p:nvPr/>
        </p:nvSpPr>
        <p:spPr>
          <a:xfrm>
            <a:off x="668960" y="1772816"/>
            <a:ext cx="432048" cy="432048"/>
          </a:xfrm>
          <a:prstGeom prst="ellipse">
            <a:avLst/>
          </a:prstGeom>
          <a:effectLst>
            <a:outerShdw blurRad="25400" dist="25400" dir="2700000" algn="tl" rotWithShape="0">
              <a:prstClr val="black">
                <a:alpha val="2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2</a:t>
            </a:r>
          </a:p>
        </p:txBody>
      </p:sp>
      <p:sp>
        <p:nvSpPr>
          <p:cNvPr id="13" name="Овал 12"/>
          <p:cNvSpPr/>
          <p:nvPr/>
        </p:nvSpPr>
        <p:spPr>
          <a:xfrm>
            <a:off x="683567" y="2465909"/>
            <a:ext cx="432048" cy="432048"/>
          </a:xfrm>
          <a:prstGeom prst="ellipse">
            <a:avLst/>
          </a:prstGeom>
          <a:effectLst>
            <a:outerShdw blurRad="25400" dist="25400" dir="2700000" algn="tl" rotWithShape="0">
              <a:prstClr val="black">
                <a:alpha val="2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3</a:t>
            </a:r>
          </a:p>
        </p:txBody>
      </p:sp>
      <p:sp>
        <p:nvSpPr>
          <p:cNvPr id="14" name="Овал 13"/>
          <p:cNvSpPr/>
          <p:nvPr/>
        </p:nvSpPr>
        <p:spPr>
          <a:xfrm>
            <a:off x="683567" y="3284984"/>
            <a:ext cx="432048" cy="432048"/>
          </a:xfrm>
          <a:prstGeom prst="ellipse">
            <a:avLst/>
          </a:prstGeom>
          <a:effectLst>
            <a:outerShdw blurRad="25400" dist="25400" dir="2700000" algn="tl" rotWithShape="0">
              <a:prstClr val="black">
                <a:alpha val="2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676456" y="6381328"/>
            <a:ext cx="301686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7</a:t>
            </a:r>
            <a:endParaRPr lang="ru-RU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3204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11760" y="116632"/>
            <a:ext cx="6552728" cy="830997"/>
          </a:xfrm>
          <a:prstGeom prst="rect">
            <a:avLst/>
          </a:prstGeom>
          <a:noFill/>
          <a:effectLst>
            <a:outerShdw blurRad="12700" dist="12700" dir="2700000" algn="tl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r"/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Правовые последствия оценки результативности научных организаций</a:t>
            </a:r>
            <a:endParaRPr lang="ru-RU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676456" y="6381328"/>
            <a:ext cx="301686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8</a:t>
            </a: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716016" y="1158999"/>
            <a:ext cx="4248471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1600" dirty="0" smtClean="0">
                <a:solidFill>
                  <a:srgbClr val="C00000"/>
                </a:solidFill>
              </a:rPr>
              <a:t>1-я </a:t>
            </a:r>
            <a:r>
              <a:rPr lang="ru-RU" sz="1600" dirty="0">
                <a:solidFill>
                  <a:srgbClr val="C00000"/>
                </a:solidFill>
              </a:rPr>
              <a:t>категория 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</a:rPr>
              <a:t>научные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организации 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</a:rPr>
              <a:t>– лидеры отрасли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(научного направления) в Российской Федерации, 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</a:rPr>
              <a:t>результаты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научной организации 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</a:rPr>
              <a:t>существенно превышают значения по референтной группе, соответствуют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мировому уровню и она располагает потенциалом для дальнейшего развития и улучшения своей деятельности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1600" dirty="0" smtClean="0">
                <a:solidFill>
                  <a:srgbClr val="C00000"/>
                </a:solidFill>
              </a:rPr>
              <a:t>2-я </a:t>
            </a:r>
            <a:r>
              <a:rPr lang="ru-RU" sz="1600" dirty="0">
                <a:solidFill>
                  <a:srgbClr val="C00000"/>
                </a:solidFill>
              </a:rPr>
              <a:t>категория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–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стабильные 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</a:rPr>
              <a:t>организации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, демонстрирующие удовлетворительную результативность 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</a:rPr>
              <a:t>и располагающие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потенциалом для развития и улучшения своей деятельности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1600" dirty="0" smtClean="0">
                <a:solidFill>
                  <a:srgbClr val="C00000"/>
                </a:solidFill>
              </a:rPr>
              <a:t>3-я </a:t>
            </a:r>
            <a:r>
              <a:rPr lang="ru-RU" sz="1600" dirty="0">
                <a:solidFill>
                  <a:srgbClr val="C00000"/>
                </a:solidFill>
              </a:rPr>
              <a:t>категория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</a:rPr>
              <a:t>– организации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, не 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</a:rPr>
              <a:t>показывающие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значимых научных результатов и не 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</a:rPr>
              <a:t>являющиеся уникальными в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соответствующей 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</a:rPr>
              <a:t>отрасли, утратившие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научную деятельность в качестве основного вида 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</a:rPr>
              <a:t>деятельности</a:t>
            </a:r>
            <a:endParaRPr lang="ru-RU" sz="16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51520" y="1231007"/>
            <a:ext cx="4262586" cy="193899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2000" dirty="0" smtClean="0">
                <a:solidFill>
                  <a:schemeClr val="lt1"/>
                </a:solidFill>
              </a:rPr>
              <a:t>Разработка </a:t>
            </a:r>
            <a:r>
              <a:rPr lang="ru-RU" sz="2000" dirty="0">
                <a:solidFill>
                  <a:schemeClr val="lt1"/>
                </a:solidFill>
              </a:rPr>
              <a:t>программ развития научных организаций - лидеров, направленных на укрепление их позиций, улучшение условий </a:t>
            </a:r>
            <a:r>
              <a:rPr lang="ru-RU" sz="2000" dirty="0" smtClean="0">
                <a:solidFill>
                  <a:schemeClr val="lt1"/>
                </a:solidFill>
              </a:rPr>
              <a:t>деятельности и повышение результативности</a:t>
            </a:r>
            <a:endParaRPr lang="ru-RU" sz="2000" dirty="0">
              <a:solidFill>
                <a:schemeClr val="lt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51520" y="3284984"/>
            <a:ext cx="4248471" cy="132343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2000" dirty="0" smtClean="0">
                <a:solidFill>
                  <a:schemeClr val="lt1"/>
                </a:solidFill>
              </a:rPr>
              <a:t>Формирование </a:t>
            </a:r>
            <a:r>
              <a:rPr lang="ru-RU" sz="2000" dirty="0">
                <a:solidFill>
                  <a:schemeClr val="lt1"/>
                </a:solidFill>
              </a:rPr>
              <a:t>перечня научно-исследовательских, опытно-конструкторских и технологических работ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51520" y="4725144"/>
            <a:ext cx="4258022" cy="101566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2000" dirty="0" smtClean="0">
                <a:solidFill>
                  <a:schemeClr val="lt1"/>
                </a:solidFill>
              </a:rPr>
              <a:t>Определение </a:t>
            </a:r>
            <a:r>
              <a:rPr lang="ru-RU" sz="2000" dirty="0">
                <a:solidFill>
                  <a:schemeClr val="lt1"/>
                </a:solidFill>
              </a:rPr>
              <a:t>объемов финансового обеспечения деятельности и </a:t>
            </a:r>
            <a:r>
              <a:rPr lang="ru-RU" sz="2000" dirty="0" smtClean="0">
                <a:solidFill>
                  <a:schemeClr val="lt1"/>
                </a:solidFill>
              </a:rPr>
              <a:t>развития</a:t>
            </a:r>
            <a:endParaRPr lang="ru-RU" sz="2000" dirty="0">
              <a:solidFill>
                <a:schemeClr val="lt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51519" y="5889466"/>
            <a:ext cx="4248471" cy="70788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2000" dirty="0" smtClean="0"/>
              <a:t>Оптимизация </a:t>
            </a:r>
            <a:r>
              <a:rPr lang="ru-RU" sz="2000" dirty="0"/>
              <a:t>и </a:t>
            </a:r>
            <a:r>
              <a:rPr lang="ru-RU" sz="2000" dirty="0" smtClean="0"/>
              <a:t>развитие </a:t>
            </a:r>
            <a:r>
              <a:rPr lang="ru-RU" sz="2000" dirty="0"/>
              <a:t>сети научных организаций</a:t>
            </a:r>
          </a:p>
        </p:txBody>
      </p:sp>
    </p:spTree>
    <p:extLst>
      <p:ext uri="{BB962C8B-B14F-4D97-AF65-F5344CB8AC3E}">
        <p14:creationId xmlns:p14="http://schemas.microsoft.com/office/powerpoint/2010/main" val="1432181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11760" y="116632"/>
            <a:ext cx="6552728" cy="1508105"/>
          </a:xfrm>
          <a:prstGeom prst="rect">
            <a:avLst/>
          </a:prstGeom>
          <a:noFill/>
          <a:effectLst>
            <a:outerShdw blurRad="12700" dist="12700" dir="2700000" algn="tl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r"/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Поручение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Президента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Российской Федерации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по итогам заседания Совета при Президенте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Российской Федерации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по науке и образованию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</a:rPr>
              <a:t>№Пр-1144 от 30 апреля 2013 г.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757286" y="6381328"/>
            <a:ext cx="301686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1</a:t>
            </a: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142" name="Прямоугольник 141"/>
          <p:cNvSpPr/>
          <p:nvPr/>
        </p:nvSpPr>
        <p:spPr>
          <a:xfrm>
            <a:off x="163091" y="1758300"/>
            <a:ext cx="8717822" cy="2797274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Clr>
                <a:schemeClr val="tx2">
                  <a:lumMod val="50000"/>
                </a:schemeClr>
              </a:buClr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Обеспечить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внесение в акты Правительства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Российской Федерации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, федеральных органов исполнительной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власти, государственных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академий наук и иных организаций,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регулирующих вопросы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оценки результативности деятельности научных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организаций, выполняющих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научно-исследовательские, опытно-конструкторские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и технологические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работы гражданского назначения,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изменений, предусматривающих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:</a:t>
            </a:r>
          </a:p>
          <a:p>
            <a:pPr marL="342900" indent="-342900" algn="just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Clr>
                <a:schemeClr val="tx2">
                  <a:lumMod val="50000"/>
                </a:schemeClr>
              </a:buClr>
              <a:buFont typeface="+mj-lt"/>
              <a:buAutoNum type="arabicPeriod"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Установление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вневедомственного характера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оценки результативности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деятельности научных организаций с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участием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экспертного сообщества.</a:t>
            </a:r>
            <a:endParaRPr lang="en-US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342900" indent="-342900" algn="just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Clr>
                <a:schemeClr val="tx2">
                  <a:lumMod val="50000"/>
                </a:schemeClr>
              </a:buClr>
              <a:buFont typeface="+mj-lt"/>
              <a:buAutoNum type="arabicPeriod"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Объединение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научных организаций, оцениваемых независимо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от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их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ведомственной принадлежности, с учетом областей научных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знаний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(отраслей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науки) и видов проводимых организациями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научных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исследований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, в референтные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группы.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pPr marL="342900" indent="-342900" algn="just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Clr>
                <a:schemeClr val="tx2">
                  <a:lumMod val="50000"/>
                </a:schemeClr>
              </a:buClr>
              <a:buFont typeface="+mj-lt"/>
              <a:buAutoNum type="arabicPeriod"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Возможность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использования показателей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результативности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деятельности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научных организаций экономически развитых стран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для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оценки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результативности деятельности российских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научных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организаций.</a:t>
            </a:r>
          </a:p>
        </p:txBody>
      </p:sp>
    </p:spTree>
    <p:extLst>
      <p:ext uri="{BB962C8B-B14F-4D97-AF65-F5344CB8AC3E}">
        <p14:creationId xmlns:p14="http://schemas.microsoft.com/office/powerpoint/2010/main" val="3478889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Скругленный прямоугольник 16"/>
          <p:cNvSpPr/>
          <p:nvPr/>
        </p:nvSpPr>
        <p:spPr>
          <a:xfrm>
            <a:off x="4644008" y="1204159"/>
            <a:ext cx="4386896" cy="57606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</a:rPr>
              <a:t>Межведомственная комиссия </a:t>
            </a:r>
            <a:endParaRPr lang="ru-RU" sz="1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6233713" y="260648"/>
            <a:ext cx="2802720" cy="74412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</a:rPr>
              <a:t>Минобрнауки России</a:t>
            </a:r>
            <a:endParaRPr lang="ru-RU" sz="1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4638479" y="5013176"/>
            <a:ext cx="4037979" cy="57606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</a:rPr>
              <a:t>Ведомственная комиссия </a:t>
            </a:r>
            <a:endParaRPr lang="ru-RU" sz="1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6228184" y="5805264"/>
            <a:ext cx="2802720" cy="79208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</a:rPr>
              <a:t>Федеральный орган исполнительной власти (учредитель)</a:t>
            </a:r>
            <a:endParaRPr lang="ru-RU" sz="1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89754" y="603322"/>
            <a:ext cx="1907704" cy="78936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</a:rPr>
              <a:t>Научные организации</a:t>
            </a:r>
            <a:endParaRPr lang="ru-RU" sz="1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70886" y="1492191"/>
            <a:ext cx="162092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r">
              <a:defRPr sz="100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pPr algn="l"/>
            <a:r>
              <a:rPr lang="ru-RU" dirty="0"/>
              <a:t>Сведения о результативности</a:t>
            </a:r>
          </a:p>
          <a:p>
            <a:pPr algn="l"/>
            <a:r>
              <a:rPr lang="ru-RU" dirty="0" smtClean="0"/>
              <a:t>(ежегодный мониторинг</a:t>
            </a:r>
            <a:r>
              <a:rPr lang="ru-RU" dirty="0"/>
              <a:t>)</a:t>
            </a:r>
          </a:p>
        </p:txBody>
      </p:sp>
      <p:cxnSp>
        <p:nvCxnSpPr>
          <p:cNvPr id="34" name="Соединительная линия уступом 33"/>
          <p:cNvCxnSpPr>
            <a:endCxn id="49" idx="2"/>
          </p:cNvCxnSpPr>
          <p:nvPr/>
        </p:nvCxnSpPr>
        <p:spPr>
          <a:xfrm rot="16200000" flipH="1">
            <a:off x="120334" y="2043239"/>
            <a:ext cx="1861858" cy="560754"/>
          </a:xfrm>
          <a:prstGeom prst="bentConnector2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Соединительная линия уступом 35"/>
          <p:cNvCxnSpPr>
            <a:endCxn id="20" idx="1"/>
          </p:cNvCxnSpPr>
          <p:nvPr/>
        </p:nvCxnSpPr>
        <p:spPr>
          <a:xfrm>
            <a:off x="683566" y="1412776"/>
            <a:ext cx="3954913" cy="3888432"/>
          </a:xfrm>
          <a:prstGeom prst="bentConnector3">
            <a:avLst>
              <a:gd name="adj1" fmla="val 85"/>
            </a:avLst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967668" y="4866914"/>
            <a:ext cx="31167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r">
              <a:defRPr sz="100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pPr algn="l"/>
            <a:r>
              <a:rPr lang="ru-RU" dirty="0"/>
              <a:t>Сведения </a:t>
            </a:r>
            <a:r>
              <a:rPr lang="ru-RU" dirty="0" smtClean="0"/>
              <a:t>(материалы) в целях оценки результативности (раз в 5 лет)</a:t>
            </a:r>
            <a:endParaRPr lang="ru-RU" dirty="0"/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4644009" y="4653136"/>
            <a:ext cx="3744415" cy="28803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bg1">
                    <a:lumMod val="50000"/>
                  </a:schemeClr>
                </a:solidFill>
              </a:rPr>
              <a:t>Экспертиза</a:t>
            </a:r>
            <a:endParaRPr lang="ru-RU" sz="1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4644009" y="4293096"/>
            <a:ext cx="3744415" cy="28803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bg1">
                    <a:lumMod val="50000"/>
                  </a:schemeClr>
                </a:solidFill>
              </a:rPr>
              <a:t>Сопоставление</a:t>
            </a:r>
            <a:endParaRPr lang="ru-RU" sz="1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4644010" y="3933056"/>
            <a:ext cx="3744414" cy="28803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</a:rPr>
              <a:t>Оценка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46" name="Скругленный прямоугольник 45"/>
          <p:cNvSpPr/>
          <p:nvPr/>
        </p:nvSpPr>
        <p:spPr>
          <a:xfrm>
            <a:off x="4644009" y="1885722"/>
            <a:ext cx="3744415" cy="28803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bg1">
                    <a:lumMod val="50000"/>
                  </a:schemeClr>
                </a:solidFill>
              </a:rPr>
              <a:t>Определение условно-однородных групп</a:t>
            </a:r>
            <a:endParaRPr lang="ru-RU" sz="1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7" name="Скругленный прямоугольник 46"/>
          <p:cNvSpPr/>
          <p:nvPr/>
        </p:nvSpPr>
        <p:spPr>
          <a:xfrm>
            <a:off x="4644009" y="2233485"/>
            <a:ext cx="3744415" cy="28803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bg1">
                    <a:lumMod val="50000"/>
                  </a:schemeClr>
                </a:solidFill>
              </a:rPr>
              <a:t>Выбор подмножества значимых показателей</a:t>
            </a:r>
            <a:endParaRPr lang="ru-RU" sz="1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8" name="Скругленный прямоугольник 47"/>
          <p:cNvSpPr/>
          <p:nvPr/>
        </p:nvSpPr>
        <p:spPr>
          <a:xfrm>
            <a:off x="4638479" y="2581537"/>
            <a:ext cx="3749945" cy="28803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</a:rPr>
              <a:t>Установление минимальных значений 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49" name="Овал 48"/>
          <p:cNvSpPr/>
          <p:nvPr/>
        </p:nvSpPr>
        <p:spPr>
          <a:xfrm>
            <a:off x="1331640" y="2101746"/>
            <a:ext cx="2277070" cy="2305598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</a:rPr>
              <a:t>Показатели результативности</a:t>
            </a:r>
            <a:endParaRPr lang="ru-RU" sz="1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2" name="Овал 51"/>
          <p:cNvSpPr/>
          <p:nvPr/>
        </p:nvSpPr>
        <p:spPr>
          <a:xfrm>
            <a:off x="2965091" y="2254750"/>
            <a:ext cx="1302839" cy="1246258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</a:rPr>
              <a:t>Перечень референт-</a:t>
            </a:r>
            <a:r>
              <a:rPr lang="ru-RU" sz="1200" dirty="0" err="1" smtClean="0">
                <a:solidFill>
                  <a:schemeClr val="tx2">
                    <a:lumMod val="75000"/>
                  </a:schemeClr>
                </a:solidFill>
              </a:rPr>
              <a:t>ных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</a:rPr>
              <a:t> групп</a:t>
            </a:r>
            <a:endParaRPr lang="ru-RU" sz="1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3" name="Овал 52"/>
          <p:cNvSpPr/>
          <p:nvPr/>
        </p:nvSpPr>
        <p:spPr>
          <a:xfrm>
            <a:off x="3315009" y="3227884"/>
            <a:ext cx="1201371" cy="1204018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</a:rPr>
              <a:t>Мини-</a:t>
            </a:r>
            <a:r>
              <a:rPr lang="ru-RU" sz="1200" dirty="0" err="1" smtClean="0">
                <a:solidFill>
                  <a:schemeClr val="tx2">
                    <a:lumMod val="75000"/>
                  </a:schemeClr>
                </a:solidFill>
              </a:rPr>
              <a:t>мальные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</a:rPr>
              <a:t> значения</a:t>
            </a:r>
            <a:endParaRPr lang="ru-RU" sz="1200" dirty="0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77" name="Соединительная линия уступом 76"/>
          <p:cNvCxnSpPr>
            <a:stCxn id="48" idx="1"/>
            <a:endCxn id="53" idx="7"/>
          </p:cNvCxnSpPr>
          <p:nvPr/>
        </p:nvCxnSpPr>
        <p:spPr>
          <a:xfrm rot="10800000" flipV="1">
            <a:off x="4340443" y="2725552"/>
            <a:ext cx="298036" cy="678655"/>
          </a:xfrm>
          <a:prstGeom prst="bentConnector2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Соединительная линия уступом 82"/>
          <p:cNvCxnSpPr>
            <a:stCxn id="46" idx="1"/>
            <a:endCxn id="52" idx="0"/>
          </p:cNvCxnSpPr>
          <p:nvPr/>
        </p:nvCxnSpPr>
        <p:spPr>
          <a:xfrm rot="10800000" flipV="1">
            <a:off x="3616511" y="2029738"/>
            <a:ext cx="1027498" cy="225012"/>
          </a:xfrm>
          <a:prstGeom prst="bentConnector2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Соединительная линия уступом 85"/>
          <p:cNvCxnSpPr>
            <a:stCxn id="53" idx="5"/>
            <a:endCxn id="39" idx="1"/>
          </p:cNvCxnSpPr>
          <p:nvPr/>
        </p:nvCxnSpPr>
        <p:spPr>
          <a:xfrm rot="16200000" flipH="1">
            <a:off x="4401459" y="4194562"/>
            <a:ext cx="181534" cy="303566"/>
          </a:xfrm>
          <a:prstGeom prst="bentConnector2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Скругленный прямоугольник 94"/>
          <p:cNvSpPr/>
          <p:nvPr/>
        </p:nvSpPr>
        <p:spPr>
          <a:xfrm>
            <a:off x="4370547" y="346108"/>
            <a:ext cx="1692782" cy="576064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3175">
            <a:solidFill>
              <a:srgbClr val="00B05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bg1">
                    <a:lumMod val="50000"/>
                  </a:schemeClr>
                </a:solidFill>
              </a:rPr>
              <a:t>Аналитический отчет</a:t>
            </a:r>
            <a:endParaRPr lang="ru-RU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6" name="Скругленный прямоугольник 95"/>
          <p:cNvSpPr/>
          <p:nvPr/>
        </p:nvSpPr>
        <p:spPr>
          <a:xfrm>
            <a:off x="2426327" y="346108"/>
            <a:ext cx="1692782" cy="576064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3175">
            <a:solidFill>
              <a:srgbClr val="00B05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bg1">
                    <a:lumMod val="50000"/>
                  </a:schemeClr>
                </a:solidFill>
              </a:rPr>
              <a:t>Модернизация системы показателей</a:t>
            </a:r>
          </a:p>
        </p:txBody>
      </p:sp>
      <p:cxnSp>
        <p:nvCxnSpPr>
          <p:cNvPr id="98" name="Прямая со стрелкой 97"/>
          <p:cNvCxnSpPr>
            <a:stCxn id="19" idx="1"/>
            <a:endCxn id="95" idx="3"/>
          </p:cNvCxnSpPr>
          <p:nvPr/>
        </p:nvCxnSpPr>
        <p:spPr>
          <a:xfrm flipH="1">
            <a:off x="6063329" y="632708"/>
            <a:ext cx="170384" cy="1432"/>
          </a:xfrm>
          <a:prstGeom prst="straightConnector1">
            <a:avLst/>
          </a:prstGeom>
          <a:ln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Прямая со стрелкой 99"/>
          <p:cNvCxnSpPr>
            <a:stCxn id="95" idx="1"/>
            <a:endCxn id="96" idx="3"/>
          </p:cNvCxnSpPr>
          <p:nvPr/>
        </p:nvCxnSpPr>
        <p:spPr>
          <a:xfrm flipH="1">
            <a:off x="4119109" y="634140"/>
            <a:ext cx="251438" cy="0"/>
          </a:xfrm>
          <a:prstGeom prst="straightConnector1">
            <a:avLst/>
          </a:prstGeom>
          <a:ln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Прямая со стрелкой 104"/>
          <p:cNvCxnSpPr/>
          <p:nvPr/>
        </p:nvCxnSpPr>
        <p:spPr>
          <a:xfrm flipV="1">
            <a:off x="8100392" y="1004768"/>
            <a:ext cx="0" cy="199391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Прямая со стрелкой 114"/>
          <p:cNvCxnSpPr/>
          <p:nvPr/>
        </p:nvCxnSpPr>
        <p:spPr>
          <a:xfrm flipH="1">
            <a:off x="8892481" y="1695460"/>
            <a:ext cx="8804" cy="4120927"/>
          </a:xfrm>
          <a:prstGeom prst="straightConnector1">
            <a:avLst/>
          </a:prstGeom>
          <a:ln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Соединительная линия уступом 118"/>
          <p:cNvCxnSpPr>
            <a:stCxn id="40" idx="3"/>
          </p:cNvCxnSpPr>
          <p:nvPr/>
        </p:nvCxnSpPr>
        <p:spPr>
          <a:xfrm flipV="1">
            <a:off x="8388424" y="1656064"/>
            <a:ext cx="293453" cy="2421008"/>
          </a:xfrm>
          <a:prstGeom prst="bentConnector2">
            <a:avLst/>
          </a:prstGeom>
          <a:ln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Скругленный прямоугольник 122"/>
          <p:cNvSpPr/>
          <p:nvPr/>
        </p:nvSpPr>
        <p:spPr>
          <a:xfrm>
            <a:off x="4319378" y="5990744"/>
            <a:ext cx="1692782" cy="480072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3175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bg1">
                    <a:lumMod val="50000"/>
                  </a:schemeClr>
                </a:solidFill>
              </a:rPr>
              <a:t>Программы развития </a:t>
            </a:r>
            <a:r>
              <a:rPr lang="ru-RU" sz="12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endParaRPr lang="ru-RU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24" name="Скругленный прямоугольник 123"/>
          <p:cNvSpPr/>
          <p:nvPr/>
        </p:nvSpPr>
        <p:spPr>
          <a:xfrm>
            <a:off x="2074371" y="5613612"/>
            <a:ext cx="2107085" cy="504084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3175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bg1">
                    <a:lumMod val="50000"/>
                  </a:schemeClr>
                </a:solidFill>
              </a:rPr>
              <a:t>Формирование государственного задания</a:t>
            </a:r>
            <a:endParaRPr lang="ru-RU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135" name="Прямая со стрелкой 134"/>
          <p:cNvCxnSpPr>
            <a:endCxn id="124" idx="3"/>
          </p:cNvCxnSpPr>
          <p:nvPr/>
        </p:nvCxnSpPr>
        <p:spPr>
          <a:xfrm flipH="1">
            <a:off x="4181456" y="5865654"/>
            <a:ext cx="2052257" cy="0"/>
          </a:xfrm>
          <a:prstGeom prst="straightConnector1">
            <a:avLst/>
          </a:prstGeom>
          <a:ln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Прямая со стрелкой 137"/>
          <p:cNvCxnSpPr/>
          <p:nvPr/>
        </p:nvCxnSpPr>
        <p:spPr>
          <a:xfrm flipH="1">
            <a:off x="6012160" y="6205142"/>
            <a:ext cx="221553" cy="0"/>
          </a:xfrm>
          <a:prstGeom prst="straightConnector1">
            <a:avLst/>
          </a:prstGeom>
          <a:ln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Соединительная линия уступом 141"/>
          <p:cNvCxnSpPr>
            <a:stCxn id="124" idx="1"/>
          </p:cNvCxnSpPr>
          <p:nvPr/>
        </p:nvCxnSpPr>
        <p:spPr>
          <a:xfrm rot="10800000">
            <a:off x="418785" y="1392688"/>
            <a:ext cx="1655586" cy="4472967"/>
          </a:xfrm>
          <a:prstGeom prst="bentConnector2">
            <a:avLst/>
          </a:prstGeom>
          <a:ln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Прямая соединительная линия 155"/>
          <p:cNvCxnSpPr/>
          <p:nvPr/>
        </p:nvCxnSpPr>
        <p:spPr>
          <a:xfrm flipV="1">
            <a:off x="418785" y="5865655"/>
            <a:ext cx="0" cy="653171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Прямая со стрелкой 157"/>
          <p:cNvCxnSpPr/>
          <p:nvPr/>
        </p:nvCxnSpPr>
        <p:spPr>
          <a:xfrm>
            <a:off x="2673650" y="922172"/>
            <a:ext cx="0" cy="1220072"/>
          </a:xfrm>
          <a:prstGeom prst="straightConnector1">
            <a:avLst/>
          </a:prstGeom>
          <a:ln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1" name="Овал 160"/>
          <p:cNvSpPr/>
          <p:nvPr/>
        </p:nvSpPr>
        <p:spPr>
          <a:xfrm>
            <a:off x="8625767" y="2671554"/>
            <a:ext cx="112221" cy="107998"/>
          </a:xfrm>
          <a:prstGeom prst="ellipse">
            <a:avLst/>
          </a:prstGeom>
          <a:solidFill>
            <a:schemeClr val="bg1"/>
          </a:solidFill>
          <a:ln w="31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2" name="Овал 161"/>
          <p:cNvSpPr/>
          <p:nvPr/>
        </p:nvSpPr>
        <p:spPr>
          <a:xfrm>
            <a:off x="8625767" y="1973412"/>
            <a:ext cx="112221" cy="107998"/>
          </a:xfrm>
          <a:prstGeom prst="ellipse">
            <a:avLst/>
          </a:prstGeom>
          <a:solidFill>
            <a:schemeClr val="bg1"/>
          </a:solidFill>
          <a:ln w="31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64" name="Прямая соединительная линия 163"/>
          <p:cNvCxnSpPr>
            <a:stCxn id="48" idx="3"/>
            <a:endCxn id="161" idx="2"/>
          </p:cNvCxnSpPr>
          <p:nvPr/>
        </p:nvCxnSpPr>
        <p:spPr>
          <a:xfrm>
            <a:off x="8388424" y="2725553"/>
            <a:ext cx="237343" cy="0"/>
          </a:xfrm>
          <a:prstGeom prst="line">
            <a:avLst/>
          </a:prstGeom>
          <a:ln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Прямая соединительная линия 167"/>
          <p:cNvCxnSpPr>
            <a:stCxn id="46" idx="3"/>
            <a:endCxn id="162" idx="2"/>
          </p:cNvCxnSpPr>
          <p:nvPr/>
        </p:nvCxnSpPr>
        <p:spPr>
          <a:xfrm flipV="1">
            <a:off x="8388424" y="2027411"/>
            <a:ext cx="237343" cy="2327"/>
          </a:xfrm>
          <a:prstGeom prst="line">
            <a:avLst/>
          </a:prstGeom>
          <a:ln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Прямая со стрелкой 183"/>
          <p:cNvCxnSpPr/>
          <p:nvPr/>
        </p:nvCxnSpPr>
        <p:spPr>
          <a:xfrm>
            <a:off x="8100392" y="5589240"/>
            <a:ext cx="0" cy="216024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8" name="Стрелка вправо 187"/>
          <p:cNvSpPr/>
          <p:nvPr/>
        </p:nvSpPr>
        <p:spPr>
          <a:xfrm>
            <a:off x="2859648" y="2559132"/>
            <a:ext cx="360040" cy="204036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  <a:ln w="3175">
            <a:solidFill>
              <a:schemeClr val="accent1">
                <a:lumMod val="40000"/>
                <a:lumOff val="6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9" name="Стрелка вправо 188"/>
          <p:cNvSpPr/>
          <p:nvPr/>
        </p:nvSpPr>
        <p:spPr>
          <a:xfrm>
            <a:off x="3134989" y="3588707"/>
            <a:ext cx="360040" cy="204036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  <a:ln w="3175">
            <a:solidFill>
              <a:schemeClr val="accent1">
                <a:lumMod val="40000"/>
                <a:lumOff val="6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99" name="Соединительная линия уступом 198"/>
          <p:cNvCxnSpPr>
            <a:stCxn id="49" idx="4"/>
            <a:endCxn id="38" idx="1"/>
          </p:cNvCxnSpPr>
          <p:nvPr/>
        </p:nvCxnSpPr>
        <p:spPr>
          <a:xfrm rot="16200000" flipH="1">
            <a:off x="3362188" y="3515331"/>
            <a:ext cx="389808" cy="2173834"/>
          </a:xfrm>
          <a:prstGeom prst="bentConnector2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5" name="Группа 24"/>
          <p:cNvGrpSpPr/>
          <p:nvPr/>
        </p:nvGrpSpPr>
        <p:grpSpPr>
          <a:xfrm>
            <a:off x="8671205" y="1570123"/>
            <a:ext cx="230080" cy="253481"/>
            <a:chOff x="8806353" y="1570124"/>
            <a:chExt cx="1684421" cy="1684421"/>
          </a:xfrm>
        </p:grpSpPr>
        <p:sp>
          <p:nvSpPr>
            <p:cNvPr id="23" name="Дуга 22"/>
            <p:cNvSpPr/>
            <p:nvPr/>
          </p:nvSpPr>
          <p:spPr>
            <a:xfrm>
              <a:off x="8820472" y="1570124"/>
              <a:ext cx="1656184" cy="1684421"/>
            </a:xfrm>
            <a:prstGeom prst="arc">
              <a:avLst/>
            </a:prstGeom>
            <a:ln>
              <a:solidFill>
                <a:srgbClr val="C000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5" name="Дуга 64"/>
            <p:cNvSpPr/>
            <p:nvPr/>
          </p:nvSpPr>
          <p:spPr>
            <a:xfrm rot="16200000">
              <a:off x="8820472" y="1560798"/>
              <a:ext cx="1656184" cy="1684421"/>
            </a:xfrm>
            <a:prstGeom prst="arc">
              <a:avLst/>
            </a:prstGeom>
            <a:ln>
              <a:solidFill>
                <a:srgbClr val="C000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9" name="TextBox 28"/>
          <p:cNvSpPr txBox="1"/>
          <p:nvPr/>
        </p:nvSpPr>
        <p:spPr>
          <a:xfrm>
            <a:off x="115766" y="52818"/>
            <a:ext cx="20079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rgbClr val="C00000"/>
                </a:solidFill>
              </a:rPr>
              <a:t>Схема мониторинга и оценки научных организаций</a:t>
            </a:r>
            <a:endParaRPr lang="ru-RU" sz="1100" dirty="0">
              <a:solidFill>
                <a:srgbClr val="C00000"/>
              </a:solidFill>
            </a:endParaRPr>
          </a:p>
        </p:txBody>
      </p:sp>
      <p:sp>
        <p:nvSpPr>
          <p:cNvPr id="84" name="Скругленный прямоугольник 83"/>
          <p:cNvSpPr/>
          <p:nvPr/>
        </p:nvSpPr>
        <p:spPr>
          <a:xfrm>
            <a:off x="1130342" y="6278790"/>
            <a:ext cx="1692782" cy="480072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3175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bg1">
                    <a:lumMod val="50000"/>
                  </a:schemeClr>
                </a:solidFill>
              </a:rPr>
              <a:t>Реорганизация, замена руководителя</a:t>
            </a:r>
            <a:endParaRPr lang="ru-RU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61" name="Прямая соединительная линия 60"/>
          <p:cNvCxnSpPr>
            <a:stCxn id="84" idx="1"/>
          </p:cNvCxnSpPr>
          <p:nvPr/>
        </p:nvCxnSpPr>
        <p:spPr>
          <a:xfrm flipH="1">
            <a:off x="418784" y="6518826"/>
            <a:ext cx="711558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Овал 90"/>
          <p:cNvSpPr/>
          <p:nvPr/>
        </p:nvSpPr>
        <p:spPr>
          <a:xfrm>
            <a:off x="357712" y="6473528"/>
            <a:ext cx="112221" cy="107998"/>
          </a:xfrm>
          <a:prstGeom prst="ellipse">
            <a:avLst/>
          </a:prstGeom>
          <a:solidFill>
            <a:schemeClr val="bg1"/>
          </a:solidFill>
          <a:ln w="31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9" name="Прямая со стрелкой 98"/>
          <p:cNvCxnSpPr/>
          <p:nvPr/>
        </p:nvCxnSpPr>
        <p:spPr>
          <a:xfrm flipH="1">
            <a:off x="2823124" y="6535918"/>
            <a:ext cx="3410589" cy="0"/>
          </a:xfrm>
          <a:prstGeom prst="straightConnector1">
            <a:avLst/>
          </a:prstGeom>
          <a:ln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я соединительная линия 74"/>
          <p:cNvCxnSpPr>
            <a:stCxn id="123" idx="1"/>
          </p:cNvCxnSpPr>
          <p:nvPr/>
        </p:nvCxnSpPr>
        <p:spPr>
          <a:xfrm flipH="1">
            <a:off x="425992" y="6230780"/>
            <a:ext cx="3893386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0" name="Овал 159"/>
          <p:cNvSpPr/>
          <p:nvPr/>
        </p:nvSpPr>
        <p:spPr>
          <a:xfrm>
            <a:off x="361336" y="6170792"/>
            <a:ext cx="112221" cy="107998"/>
          </a:xfrm>
          <a:prstGeom prst="ellipse">
            <a:avLst/>
          </a:prstGeom>
          <a:solidFill>
            <a:schemeClr val="bg1"/>
          </a:solidFill>
          <a:ln w="31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TextBox 54"/>
          <p:cNvSpPr txBox="1"/>
          <p:nvPr/>
        </p:nvSpPr>
        <p:spPr>
          <a:xfrm>
            <a:off x="8757286" y="6381328"/>
            <a:ext cx="301686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2</a:t>
            </a:r>
            <a:endParaRPr lang="ru-RU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01983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Выноска-облако 147"/>
          <p:cNvSpPr/>
          <p:nvPr/>
        </p:nvSpPr>
        <p:spPr>
          <a:xfrm>
            <a:off x="3347864" y="2402620"/>
            <a:ext cx="3168352" cy="2466539"/>
          </a:xfrm>
          <a:custGeom>
            <a:avLst/>
            <a:gdLst>
              <a:gd name="connsiteX0" fmla="*/ 3900 w 43200"/>
              <a:gd name="connsiteY0" fmla="*/ 14370 h 43200"/>
              <a:gd name="connsiteX1" fmla="*/ 5623 w 43200"/>
              <a:gd name="connsiteY1" fmla="*/ 6907 h 43200"/>
              <a:gd name="connsiteX2" fmla="*/ 14005 w 43200"/>
              <a:gd name="connsiteY2" fmla="*/ 5202 h 43200"/>
              <a:gd name="connsiteX3" fmla="*/ 22456 w 43200"/>
              <a:gd name="connsiteY3" fmla="*/ 3432 h 43200"/>
              <a:gd name="connsiteX4" fmla="*/ 25749 w 43200"/>
              <a:gd name="connsiteY4" fmla="*/ 200 h 43200"/>
              <a:gd name="connsiteX5" fmla="*/ 29833 w 43200"/>
              <a:gd name="connsiteY5" fmla="*/ 2481 h 43200"/>
              <a:gd name="connsiteX6" fmla="*/ 35463 w 43200"/>
              <a:gd name="connsiteY6" fmla="*/ 690 h 43200"/>
              <a:gd name="connsiteX7" fmla="*/ 38318 w 43200"/>
              <a:gd name="connsiteY7" fmla="*/ 5576 h 43200"/>
              <a:gd name="connsiteX8" fmla="*/ 41982 w 43200"/>
              <a:gd name="connsiteY8" fmla="*/ 10318 h 43200"/>
              <a:gd name="connsiteX9" fmla="*/ 41818 w 43200"/>
              <a:gd name="connsiteY9" fmla="*/ 15460 h 43200"/>
              <a:gd name="connsiteX10" fmla="*/ 43016 w 43200"/>
              <a:gd name="connsiteY10" fmla="*/ 23322 h 43200"/>
              <a:gd name="connsiteX11" fmla="*/ 37404 w 43200"/>
              <a:gd name="connsiteY11" fmla="*/ 30204 h 43200"/>
              <a:gd name="connsiteX12" fmla="*/ 35395 w 43200"/>
              <a:gd name="connsiteY12" fmla="*/ 36101 h 43200"/>
              <a:gd name="connsiteX13" fmla="*/ 28555 w 43200"/>
              <a:gd name="connsiteY13" fmla="*/ 36815 h 43200"/>
              <a:gd name="connsiteX14" fmla="*/ 23667 w 43200"/>
              <a:gd name="connsiteY14" fmla="*/ 43106 h 43200"/>
              <a:gd name="connsiteX15" fmla="*/ 16480 w 43200"/>
              <a:gd name="connsiteY15" fmla="*/ 39266 h 43200"/>
              <a:gd name="connsiteX16" fmla="*/ 5804 w 43200"/>
              <a:gd name="connsiteY16" fmla="*/ 35472 h 43200"/>
              <a:gd name="connsiteX17" fmla="*/ 1110 w 43200"/>
              <a:gd name="connsiteY17" fmla="*/ 31250 h 43200"/>
              <a:gd name="connsiteX18" fmla="*/ 2113 w 43200"/>
              <a:gd name="connsiteY18" fmla="*/ 25551 h 43200"/>
              <a:gd name="connsiteX19" fmla="*/ -5 w 43200"/>
              <a:gd name="connsiteY19" fmla="*/ 19704 h 43200"/>
              <a:gd name="connsiteX20" fmla="*/ 3863 w 43200"/>
              <a:gd name="connsiteY20" fmla="*/ 14507 h 43200"/>
              <a:gd name="connsiteX21" fmla="*/ 3900 w 43200"/>
              <a:gd name="connsiteY21" fmla="*/ 14370 h 43200"/>
              <a:gd name="connsiteX0" fmla="*/ 689786 w 2232248"/>
              <a:gd name="connsiteY0" fmla="*/ 1567589 h 1393412"/>
              <a:gd name="connsiteX1" fmla="*/ 651080 w 2232248"/>
              <a:gd name="connsiteY1" fmla="*/ 1606295 h 1393412"/>
              <a:gd name="connsiteX2" fmla="*/ 612374 w 2232248"/>
              <a:gd name="connsiteY2" fmla="*/ 1567589 h 1393412"/>
              <a:gd name="connsiteX3" fmla="*/ 651080 w 2232248"/>
              <a:gd name="connsiteY3" fmla="*/ 1528883 h 1393412"/>
              <a:gd name="connsiteX4" fmla="*/ 689786 w 2232248"/>
              <a:gd name="connsiteY4" fmla="*/ 1567589 h 1393412"/>
              <a:gd name="connsiteX0" fmla="*/ 753703 w 2232248"/>
              <a:gd name="connsiteY0" fmla="*/ 1520374 h 1393412"/>
              <a:gd name="connsiteX1" fmla="*/ 676291 w 2232248"/>
              <a:gd name="connsiteY1" fmla="*/ 1597786 h 1393412"/>
              <a:gd name="connsiteX2" fmla="*/ 598879 w 2232248"/>
              <a:gd name="connsiteY2" fmla="*/ 1520374 h 1393412"/>
              <a:gd name="connsiteX3" fmla="*/ 676291 w 2232248"/>
              <a:gd name="connsiteY3" fmla="*/ 1442962 h 1393412"/>
              <a:gd name="connsiteX4" fmla="*/ 753703 w 2232248"/>
              <a:gd name="connsiteY4" fmla="*/ 1520374 h 1393412"/>
              <a:gd name="connsiteX0" fmla="*/ 854085 w 2232248"/>
              <a:gd name="connsiteY0" fmla="*/ 1404874 h 1393412"/>
              <a:gd name="connsiteX1" fmla="*/ 737967 w 2232248"/>
              <a:gd name="connsiteY1" fmla="*/ 1520992 h 1393412"/>
              <a:gd name="connsiteX2" fmla="*/ 621849 w 2232248"/>
              <a:gd name="connsiteY2" fmla="*/ 1404874 h 1393412"/>
              <a:gd name="connsiteX3" fmla="*/ 737967 w 2232248"/>
              <a:gd name="connsiteY3" fmla="*/ 1288756 h 1393412"/>
              <a:gd name="connsiteX4" fmla="*/ 854085 w 2232248"/>
              <a:gd name="connsiteY4" fmla="*/ 1404874 h 1393412"/>
              <a:gd name="connsiteX0" fmla="*/ 4693 w 43200"/>
              <a:gd name="connsiteY0" fmla="*/ 26177 h 43200"/>
              <a:gd name="connsiteX1" fmla="*/ 2160 w 43200"/>
              <a:gd name="connsiteY1" fmla="*/ 25380 h 43200"/>
              <a:gd name="connsiteX2" fmla="*/ 6928 w 43200"/>
              <a:gd name="connsiteY2" fmla="*/ 34899 h 43200"/>
              <a:gd name="connsiteX3" fmla="*/ 5820 w 43200"/>
              <a:gd name="connsiteY3" fmla="*/ 35280 h 43200"/>
              <a:gd name="connsiteX4" fmla="*/ 16478 w 43200"/>
              <a:gd name="connsiteY4" fmla="*/ 39090 h 43200"/>
              <a:gd name="connsiteX5" fmla="*/ 15810 w 43200"/>
              <a:gd name="connsiteY5" fmla="*/ 37350 h 43200"/>
              <a:gd name="connsiteX6" fmla="*/ 28827 w 43200"/>
              <a:gd name="connsiteY6" fmla="*/ 34751 h 43200"/>
              <a:gd name="connsiteX7" fmla="*/ 28560 w 43200"/>
              <a:gd name="connsiteY7" fmla="*/ 36660 h 43200"/>
              <a:gd name="connsiteX8" fmla="*/ 34129 w 43200"/>
              <a:gd name="connsiteY8" fmla="*/ 22954 h 43200"/>
              <a:gd name="connsiteX9" fmla="*/ 37380 w 43200"/>
              <a:gd name="connsiteY9" fmla="*/ 30090 h 43200"/>
              <a:gd name="connsiteX10" fmla="*/ 41798 w 43200"/>
              <a:gd name="connsiteY10" fmla="*/ 15354 h 43200"/>
              <a:gd name="connsiteX11" fmla="*/ 40350 w 43200"/>
              <a:gd name="connsiteY11" fmla="*/ 18030 h 43200"/>
              <a:gd name="connsiteX12" fmla="*/ 38324 w 43200"/>
              <a:gd name="connsiteY12" fmla="*/ 5426 h 43200"/>
              <a:gd name="connsiteX13" fmla="*/ 38400 w 43200"/>
              <a:gd name="connsiteY13" fmla="*/ 6690 h 43200"/>
              <a:gd name="connsiteX14" fmla="*/ 29078 w 43200"/>
              <a:gd name="connsiteY14" fmla="*/ 3952 h 43200"/>
              <a:gd name="connsiteX15" fmla="*/ 29820 w 43200"/>
              <a:gd name="connsiteY15" fmla="*/ 2340 h 43200"/>
              <a:gd name="connsiteX16" fmla="*/ 22141 w 43200"/>
              <a:gd name="connsiteY16" fmla="*/ 4720 h 43200"/>
              <a:gd name="connsiteX17" fmla="*/ 22500 w 43200"/>
              <a:gd name="connsiteY17" fmla="*/ 3330 h 43200"/>
              <a:gd name="connsiteX18" fmla="*/ 14000 w 43200"/>
              <a:gd name="connsiteY18" fmla="*/ 5192 h 43200"/>
              <a:gd name="connsiteX19" fmla="*/ 15300 w 43200"/>
              <a:gd name="connsiteY19" fmla="*/ 6540 h 43200"/>
              <a:gd name="connsiteX20" fmla="*/ 4127 w 43200"/>
              <a:gd name="connsiteY20" fmla="*/ 15789 h 43200"/>
              <a:gd name="connsiteX21" fmla="*/ 3900 w 43200"/>
              <a:gd name="connsiteY21" fmla="*/ 14370 h 43200"/>
              <a:gd name="connsiteX0" fmla="*/ 3936 w 43256"/>
              <a:gd name="connsiteY0" fmla="*/ 14229 h 49659"/>
              <a:gd name="connsiteX1" fmla="*/ 5659 w 43256"/>
              <a:gd name="connsiteY1" fmla="*/ 6766 h 49659"/>
              <a:gd name="connsiteX2" fmla="*/ 14041 w 43256"/>
              <a:gd name="connsiteY2" fmla="*/ 5061 h 49659"/>
              <a:gd name="connsiteX3" fmla="*/ 22492 w 43256"/>
              <a:gd name="connsiteY3" fmla="*/ 3291 h 49659"/>
              <a:gd name="connsiteX4" fmla="*/ 25785 w 43256"/>
              <a:gd name="connsiteY4" fmla="*/ 59 h 49659"/>
              <a:gd name="connsiteX5" fmla="*/ 29869 w 43256"/>
              <a:gd name="connsiteY5" fmla="*/ 2340 h 49659"/>
              <a:gd name="connsiteX6" fmla="*/ 35499 w 43256"/>
              <a:gd name="connsiteY6" fmla="*/ 549 h 49659"/>
              <a:gd name="connsiteX7" fmla="*/ 38354 w 43256"/>
              <a:gd name="connsiteY7" fmla="*/ 5435 h 49659"/>
              <a:gd name="connsiteX8" fmla="*/ 42018 w 43256"/>
              <a:gd name="connsiteY8" fmla="*/ 10177 h 49659"/>
              <a:gd name="connsiteX9" fmla="*/ 41854 w 43256"/>
              <a:gd name="connsiteY9" fmla="*/ 15319 h 49659"/>
              <a:gd name="connsiteX10" fmla="*/ 43052 w 43256"/>
              <a:gd name="connsiteY10" fmla="*/ 23181 h 49659"/>
              <a:gd name="connsiteX11" fmla="*/ 37440 w 43256"/>
              <a:gd name="connsiteY11" fmla="*/ 30063 h 49659"/>
              <a:gd name="connsiteX12" fmla="*/ 35431 w 43256"/>
              <a:gd name="connsiteY12" fmla="*/ 35960 h 49659"/>
              <a:gd name="connsiteX13" fmla="*/ 28591 w 43256"/>
              <a:gd name="connsiteY13" fmla="*/ 36674 h 49659"/>
              <a:gd name="connsiteX14" fmla="*/ 23703 w 43256"/>
              <a:gd name="connsiteY14" fmla="*/ 42965 h 49659"/>
              <a:gd name="connsiteX15" fmla="*/ 16516 w 43256"/>
              <a:gd name="connsiteY15" fmla="*/ 39125 h 49659"/>
              <a:gd name="connsiteX16" fmla="*/ 5840 w 43256"/>
              <a:gd name="connsiteY16" fmla="*/ 35331 h 49659"/>
              <a:gd name="connsiteX17" fmla="*/ 1146 w 43256"/>
              <a:gd name="connsiteY17" fmla="*/ 31109 h 49659"/>
              <a:gd name="connsiteX18" fmla="*/ 2149 w 43256"/>
              <a:gd name="connsiteY18" fmla="*/ 25410 h 49659"/>
              <a:gd name="connsiteX19" fmla="*/ 31 w 43256"/>
              <a:gd name="connsiteY19" fmla="*/ 19563 h 49659"/>
              <a:gd name="connsiteX20" fmla="*/ 3899 w 43256"/>
              <a:gd name="connsiteY20" fmla="*/ 14366 h 49659"/>
              <a:gd name="connsiteX21" fmla="*/ 3936 w 43256"/>
              <a:gd name="connsiteY21" fmla="*/ 14229 h 49659"/>
              <a:gd name="connsiteX0" fmla="*/ 691646 w 2235141"/>
              <a:gd name="connsiteY0" fmla="*/ 1563041 h 1601747"/>
              <a:gd name="connsiteX1" fmla="*/ 652940 w 2235141"/>
              <a:gd name="connsiteY1" fmla="*/ 1601747 h 1601747"/>
              <a:gd name="connsiteX2" fmla="*/ 614234 w 2235141"/>
              <a:gd name="connsiteY2" fmla="*/ 1563041 h 1601747"/>
              <a:gd name="connsiteX3" fmla="*/ 652940 w 2235141"/>
              <a:gd name="connsiteY3" fmla="*/ 1524335 h 1601747"/>
              <a:gd name="connsiteX4" fmla="*/ 691646 w 2235141"/>
              <a:gd name="connsiteY4" fmla="*/ 1563041 h 1601747"/>
              <a:gd name="connsiteX0" fmla="*/ 755563 w 2235141"/>
              <a:gd name="connsiteY0" fmla="*/ 1515826 h 1601747"/>
              <a:gd name="connsiteX1" fmla="*/ 678151 w 2235141"/>
              <a:gd name="connsiteY1" fmla="*/ 1593238 h 1601747"/>
              <a:gd name="connsiteX2" fmla="*/ 600739 w 2235141"/>
              <a:gd name="connsiteY2" fmla="*/ 1515826 h 1601747"/>
              <a:gd name="connsiteX3" fmla="*/ 678151 w 2235141"/>
              <a:gd name="connsiteY3" fmla="*/ 1438414 h 1601747"/>
              <a:gd name="connsiteX4" fmla="*/ 755563 w 2235141"/>
              <a:gd name="connsiteY4" fmla="*/ 1515826 h 1601747"/>
              <a:gd name="connsiteX0" fmla="*/ 855945 w 2235141"/>
              <a:gd name="connsiteY0" fmla="*/ 1400326 h 1601747"/>
              <a:gd name="connsiteX1" fmla="*/ 739827 w 2235141"/>
              <a:gd name="connsiteY1" fmla="*/ 1516444 h 1601747"/>
              <a:gd name="connsiteX2" fmla="*/ 623709 w 2235141"/>
              <a:gd name="connsiteY2" fmla="*/ 1400326 h 1601747"/>
              <a:gd name="connsiteX3" fmla="*/ 855945 w 2235141"/>
              <a:gd name="connsiteY3" fmla="*/ 1400326 h 1601747"/>
              <a:gd name="connsiteX0" fmla="*/ 4729 w 43256"/>
              <a:gd name="connsiteY0" fmla="*/ 26036 h 49659"/>
              <a:gd name="connsiteX1" fmla="*/ 2196 w 43256"/>
              <a:gd name="connsiteY1" fmla="*/ 25239 h 49659"/>
              <a:gd name="connsiteX2" fmla="*/ 6964 w 43256"/>
              <a:gd name="connsiteY2" fmla="*/ 34758 h 49659"/>
              <a:gd name="connsiteX3" fmla="*/ 5856 w 43256"/>
              <a:gd name="connsiteY3" fmla="*/ 35139 h 49659"/>
              <a:gd name="connsiteX4" fmla="*/ 16514 w 43256"/>
              <a:gd name="connsiteY4" fmla="*/ 38949 h 49659"/>
              <a:gd name="connsiteX5" fmla="*/ 15846 w 43256"/>
              <a:gd name="connsiteY5" fmla="*/ 37209 h 49659"/>
              <a:gd name="connsiteX6" fmla="*/ 28863 w 43256"/>
              <a:gd name="connsiteY6" fmla="*/ 34610 h 49659"/>
              <a:gd name="connsiteX7" fmla="*/ 28596 w 43256"/>
              <a:gd name="connsiteY7" fmla="*/ 36519 h 49659"/>
              <a:gd name="connsiteX8" fmla="*/ 34165 w 43256"/>
              <a:gd name="connsiteY8" fmla="*/ 22813 h 49659"/>
              <a:gd name="connsiteX9" fmla="*/ 37416 w 43256"/>
              <a:gd name="connsiteY9" fmla="*/ 29949 h 49659"/>
              <a:gd name="connsiteX10" fmla="*/ 41834 w 43256"/>
              <a:gd name="connsiteY10" fmla="*/ 15213 h 49659"/>
              <a:gd name="connsiteX11" fmla="*/ 40386 w 43256"/>
              <a:gd name="connsiteY11" fmla="*/ 17889 h 49659"/>
              <a:gd name="connsiteX12" fmla="*/ 38360 w 43256"/>
              <a:gd name="connsiteY12" fmla="*/ 5285 h 49659"/>
              <a:gd name="connsiteX13" fmla="*/ 38436 w 43256"/>
              <a:gd name="connsiteY13" fmla="*/ 6549 h 49659"/>
              <a:gd name="connsiteX14" fmla="*/ 29114 w 43256"/>
              <a:gd name="connsiteY14" fmla="*/ 3811 h 49659"/>
              <a:gd name="connsiteX15" fmla="*/ 29856 w 43256"/>
              <a:gd name="connsiteY15" fmla="*/ 2199 h 49659"/>
              <a:gd name="connsiteX16" fmla="*/ 22177 w 43256"/>
              <a:gd name="connsiteY16" fmla="*/ 4579 h 49659"/>
              <a:gd name="connsiteX17" fmla="*/ 22536 w 43256"/>
              <a:gd name="connsiteY17" fmla="*/ 3189 h 49659"/>
              <a:gd name="connsiteX18" fmla="*/ 14036 w 43256"/>
              <a:gd name="connsiteY18" fmla="*/ 5051 h 49659"/>
              <a:gd name="connsiteX19" fmla="*/ 15336 w 43256"/>
              <a:gd name="connsiteY19" fmla="*/ 6399 h 49659"/>
              <a:gd name="connsiteX20" fmla="*/ 4163 w 43256"/>
              <a:gd name="connsiteY20" fmla="*/ 15648 h 49659"/>
              <a:gd name="connsiteX21" fmla="*/ 3936 w 43256"/>
              <a:gd name="connsiteY21" fmla="*/ 14229 h 49659"/>
              <a:gd name="connsiteX0" fmla="*/ 3936 w 43256"/>
              <a:gd name="connsiteY0" fmla="*/ 14229 h 49659"/>
              <a:gd name="connsiteX1" fmla="*/ 5659 w 43256"/>
              <a:gd name="connsiteY1" fmla="*/ 6766 h 49659"/>
              <a:gd name="connsiteX2" fmla="*/ 14041 w 43256"/>
              <a:gd name="connsiteY2" fmla="*/ 5061 h 49659"/>
              <a:gd name="connsiteX3" fmla="*/ 22492 w 43256"/>
              <a:gd name="connsiteY3" fmla="*/ 3291 h 49659"/>
              <a:gd name="connsiteX4" fmla="*/ 25785 w 43256"/>
              <a:gd name="connsiteY4" fmla="*/ 59 h 49659"/>
              <a:gd name="connsiteX5" fmla="*/ 29869 w 43256"/>
              <a:gd name="connsiteY5" fmla="*/ 2340 h 49659"/>
              <a:gd name="connsiteX6" fmla="*/ 35499 w 43256"/>
              <a:gd name="connsiteY6" fmla="*/ 549 h 49659"/>
              <a:gd name="connsiteX7" fmla="*/ 38354 w 43256"/>
              <a:gd name="connsiteY7" fmla="*/ 5435 h 49659"/>
              <a:gd name="connsiteX8" fmla="*/ 42018 w 43256"/>
              <a:gd name="connsiteY8" fmla="*/ 10177 h 49659"/>
              <a:gd name="connsiteX9" fmla="*/ 41854 w 43256"/>
              <a:gd name="connsiteY9" fmla="*/ 15319 h 49659"/>
              <a:gd name="connsiteX10" fmla="*/ 43052 w 43256"/>
              <a:gd name="connsiteY10" fmla="*/ 23181 h 49659"/>
              <a:gd name="connsiteX11" fmla="*/ 37440 w 43256"/>
              <a:gd name="connsiteY11" fmla="*/ 30063 h 49659"/>
              <a:gd name="connsiteX12" fmla="*/ 35431 w 43256"/>
              <a:gd name="connsiteY12" fmla="*/ 35960 h 49659"/>
              <a:gd name="connsiteX13" fmla="*/ 28591 w 43256"/>
              <a:gd name="connsiteY13" fmla="*/ 36674 h 49659"/>
              <a:gd name="connsiteX14" fmla="*/ 23703 w 43256"/>
              <a:gd name="connsiteY14" fmla="*/ 42965 h 49659"/>
              <a:gd name="connsiteX15" fmla="*/ 16516 w 43256"/>
              <a:gd name="connsiteY15" fmla="*/ 39125 h 49659"/>
              <a:gd name="connsiteX16" fmla="*/ 5840 w 43256"/>
              <a:gd name="connsiteY16" fmla="*/ 35331 h 49659"/>
              <a:gd name="connsiteX17" fmla="*/ 1146 w 43256"/>
              <a:gd name="connsiteY17" fmla="*/ 31109 h 49659"/>
              <a:gd name="connsiteX18" fmla="*/ 2149 w 43256"/>
              <a:gd name="connsiteY18" fmla="*/ 25410 h 49659"/>
              <a:gd name="connsiteX19" fmla="*/ 31 w 43256"/>
              <a:gd name="connsiteY19" fmla="*/ 19563 h 49659"/>
              <a:gd name="connsiteX20" fmla="*/ 3899 w 43256"/>
              <a:gd name="connsiteY20" fmla="*/ 14366 h 49659"/>
              <a:gd name="connsiteX21" fmla="*/ 3936 w 43256"/>
              <a:gd name="connsiteY21" fmla="*/ 14229 h 49659"/>
              <a:gd name="connsiteX0" fmla="*/ 691646 w 2235141"/>
              <a:gd name="connsiteY0" fmla="*/ 1563041 h 1601747"/>
              <a:gd name="connsiteX1" fmla="*/ 652940 w 2235141"/>
              <a:gd name="connsiteY1" fmla="*/ 1601747 h 1601747"/>
              <a:gd name="connsiteX2" fmla="*/ 614234 w 2235141"/>
              <a:gd name="connsiteY2" fmla="*/ 1563041 h 1601747"/>
              <a:gd name="connsiteX3" fmla="*/ 652940 w 2235141"/>
              <a:gd name="connsiteY3" fmla="*/ 1524335 h 1601747"/>
              <a:gd name="connsiteX4" fmla="*/ 691646 w 2235141"/>
              <a:gd name="connsiteY4" fmla="*/ 1563041 h 1601747"/>
              <a:gd name="connsiteX0" fmla="*/ 755563 w 2235141"/>
              <a:gd name="connsiteY0" fmla="*/ 1515826 h 1601747"/>
              <a:gd name="connsiteX1" fmla="*/ 678151 w 2235141"/>
              <a:gd name="connsiteY1" fmla="*/ 1593238 h 1601747"/>
              <a:gd name="connsiteX2" fmla="*/ 600739 w 2235141"/>
              <a:gd name="connsiteY2" fmla="*/ 1515826 h 1601747"/>
              <a:gd name="connsiteX3" fmla="*/ 678151 w 2235141"/>
              <a:gd name="connsiteY3" fmla="*/ 1438414 h 1601747"/>
              <a:gd name="connsiteX4" fmla="*/ 755563 w 2235141"/>
              <a:gd name="connsiteY4" fmla="*/ 1515826 h 1601747"/>
              <a:gd name="connsiteX0" fmla="*/ 623709 w 2235141"/>
              <a:gd name="connsiteY0" fmla="*/ 1400326 h 1601747"/>
              <a:gd name="connsiteX1" fmla="*/ 739827 w 2235141"/>
              <a:gd name="connsiteY1" fmla="*/ 1516444 h 1601747"/>
              <a:gd name="connsiteX2" fmla="*/ 623709 w 2235141"/>
              <a:gd name="connsiteY2" fmla="*/ 1400326 h 1601747"/>
              <a:gd name="connsiteX0" fmla="*/ 4729 w 43256"/>
              <a:gd name="connsiteY0" fmla="*/ 26036 h 49659"/>
              <a:gd name="connsiteX1" fmla="*/ 2196 w 43256"/>
              <a:gd name="connsiteY1" fmla="*/ 25239 h 49659"/>
              <a:gd name="connsiteX2" fmla="*/ 6964 w 43256"/>
              <a:gd name="connsiteY2" fmla="*/ 34758 h 49659"/>
              <a:gd name="connsiteX3" fmla="*/ 5856 w 43256"/>
              <a:gd name="connsiteY3" fmla="*/ 35139 h 49659"/>
              <a:gd name="connsiteX4" fmla="*/ 16514 w 43256"/>
              <a:gd name="connsiteY4" fmla="*/ 38949 h 49659"/>
              <a:gd name="connsiteX5" fmla="*/ 15846 w 43256"/>
              <a:gd name="connsiteY5" fmla="*/ 37209 h 49659"/>
              <a:gd name="connsiteX6" fmla="*/ 28863 w 43256"/>
              <a:gd name="connsiteY6" fmla="*/ 34610 h 49659"/>
              <a:gd name="connsiteX7" fmla="*/ 28596 w 43256"/>
              <a:gd name="connsiteY7" fmla="*/ 36519 h 49659"/>
              <a:gd name="connsiteX8" fmla="*/ 34165 w 43256"/>
              <a:gd name="connsiteY8" fmla="*/ 22813 h 49659"/>
              <a:gd name="connsiteX9" fmla="*/ 37416 w 43256"/>
              <a:gd name="connsiteY9" fmla="*/ 29949 h 49659"/>
              <a:gd name="connsiteX10" fmla="*/ 41834 w 43256"/>
              <a:gd name="connsiteY10" fmla="*/ 15213 h 49659"/>
              <a:gd name="connsiteX11" fmla="*/ 40386 w 43256"/>
              <a:gd name="connsiteY11" fmla="*/ 17889 h 49659"/>
              <a:gd name="connsiteX12" fmla="*/ 38360 w 43256"/>
              <a:gd name="connsiteY12" fmla="*/ 5285 h 49659"/>
              <a:gd name="connsiteX13" fmla="*/ 38436 w 43256"/>
              <a:gd name="connsiteY13" fmla="*/ 6549 h 49659"/>
              <a:gd name="connsiteX14" fmla="*/ 29114 w 43256"/>
              <a:gd name="connsiteY14" fmla="*/ 3811 h 49659"/>
              <a:gd name="connsiteX15" fmla="*/ 29856 w 43256"/>
              <a:gd name="connsiteY15" fmla="*/ 2199 h 49659"/>
              <a:gd name="connsiteX16" fmla="*/ 22177 w 43256"/>
              <a:gd name="connsiteY16" fmla="*/ 4579 h 49659"/>
              <a:gd name="connsiteX17" fmla="*/ 22536 w 43256"/>
              <a:gd name="connsiteY17" fmla="*/ 3189 h 49659"/>
              <a:gd name="connsiteX18" fmla="*/ 14036 w 43256"/>
              <a:gd name="connsiteY18" fmla="*/ 5051 h 49659"/>
              <a:gd name="connsiteX19" fmla="*/ 15336 w 43256"/>
              <a:gd name="connsiteY19" fmla="*/ 6399 h 49659"/>
              <a:gd name="connsiteX20" fmla="*/ 4163 w 43256"/>
              <a:gd name="connsiteY20" fmla="*/ 15648 h 49659"/>
              <a:gd name="connsiteX21" fmla="*/ 3936 w 43256"/>
              <a:gd name="connsiteY21" fmla="*/ 14229 h 49659"/>
              <a:gd name="connsiteX0" fmla="*/ 3936 w 43256"/>
              <a:gd name="connsiteY0" fmla="*/ 14229 h 49849"/>
              <a:gd name="connsiteX1" fmla="*/ 5659 w 43256"/>
              <a:gd name="connsiteY1" fmla="*/ 6766 h 49849"/>
              <a:gd name="connsiteX2" fmla="*/ 14041 w 43256"/>
              <a:gd name="connsiteY2" fmla="*/ 5061 h 49849"/>
              <a:gd name="connsiteX3" fmla="*/ 22492 w 43256"/>
              <a:gd name="connsiteY3" fmla="*/ 3291 h 49849"/>
              <a:gd name="connsiteX4" fmla="*/ 25785 w 43256"/>
              <a:gd name="connsiteY4" fmla="*/ 59 h 49849"/>
              <a:gd name="connsiteX5" fmla="*/ 29869 w 43256"/>
              <a:gd name="connsiteY5" fmla="*/ 2340 h 49849"/>
              <a:gd name="connsiteX6" fmla="*/ 35499 w 43256"/>
              <a:gd name="connsiteY6" fmla="*/ 549 h 49849"/>
              <a:gd name="connsiteX7" fmla="*/ 38354 w 43256"/>
              <a:gd name="connsiteY7" fmla="*/ 5435 h 49849"/>
              <a:gd name="connsiteX8" fmla="*/ 42018 w 43256"/>
              <a:gd name="connsiteY8" fmla="*/ 10177 h 49849"/>
              <a:gd name="connsiteX9" fmla="*/ 41854 w 43256"/>
              <a:gd name="connsiteY9" fmla="*/ 15319 h 49849"/>
              <a:gd name="connsiteX10" fmla="*/ 43052 w 43256"/>
              <a:gd name="connsiteY10" fmla="*/ 23181 h 49849"/>
              <a:gd name="connsiteX11" fmla="*/ 37440 w 43256"/>
              <a:gd name="connsiteY11" fmla="*/ 30063 h 49849"/>
              <a:gd name="connsiteX12" fmla="*/ 35431 w 43256"/>
              <a:gd name="connsiteY12" fmla="*/ 35960 h 49849"/>
              <a:gd name="connsiteX13" fmla="*/ 28591 w 43256"/>
              <a:gd name="connsiteY13" fmla="*/ 36674 h 49849"/>
              <a:gd name="connsiteX14" fmla="*/ 23703 w 43256"/>
              <a:gd name="connsiteY14" fmla="*/ 42965 h 49849"/>
              <a:gd name="connsiteX15" fmla="*/ 16516 w 43256"/>
              <a:gd name="connsiteY15" fmla="*/ 39125 h 49849"/>
              <a:gd name="connsiteX16" fmla="*/ 5840 w 43256"/>
              <a:gd name="connsiteY16" fmla="*/ 35331 h 49849"/>
              <a:gd name="connsiteX17" fmla="*/ 1146 w 43256"/>
              <a:gd name="connsiteY17" fmla="*/ 31109 h 49849"/>
              <a:gd name="connsiteX18" fmla="*/ 2149 w 43256"/>
              <a:gd name="connsiteY18" fmla="*/ 25410 h 49849"/>
              <a:gd name="connsiteX19" fmla="*/ 31 w 43256"/>
              <a:gd name="connsiteY19" fmla="*/ 19563 h 49849"/>
              <a:gd name="connsiteX20" fmla="*/ 3899 w 43256"/>
              <a:gd name="connsiteY20" fmla="*/ 14366 h 49849"/>
              <a:gd name="connsiteX21" fmla="*/ 3936 w 43256"/>
              <a:gd name="connsiteY21" fmla="*/ 14229 h 49849"/>
              <a:gd name="connsiteX0" fmla="*/ 691646 w 2235141"/>
              <a:gd name="connsiteY0" fmla="*/ 1563041 h 1607884"/>
              <a:gd name="connsiteX1" fmla="*/ 652940 w 2235141"/>
              <a:gd name="connsiteY1" fmla="*/ 1601747 h 1607884"/>
              <a:gd name="connsiteX2" fmla="*/ 614234 w 2235141"/>
              <a:gd name="connsiteY2" fmla="*/ 1563041 h 1607884"/>
              <a:gd name="connsiteX3" fmla="*/ 652940 w 2235141"/>
              <a:gd name="connsiteY3" fmla="*/ 1524335 h 1607884"/>
              <a:gd name="connsiteX4" fmla="*/ 691646 w 2235141"/>
              <a:gd name="connsiteY4" fmla="*/ 1563041 h 1607884"/>
              <a:gd name="connsiteX0" fmla="*/ 755563 w 2235141"/>
              <a:gd name="connsiteY0" fmla="*/ 1515826 h 1607884"/>
              <a:gd name="connsiteX1" fmla="*/ 678151 w 2235141"/>
              <a:gd name="connsiteY1" fmla="*/ 1593238 h 1607884"/>
              <a:gd name="connsiteX2" fmla="*/ 600739 w 2235141"/>
              <a:gd name="connsiteY2" fmla="*/ 1515826 h 1607884"/>
              <a:gd name="connsiteX3" fmla="*/ 678151 w 2235141"/>
              <a:gd name="connsiteY3" fmla="*/ 1438414 h 1607884"/>
              <a:gd name="connsiteX4" fmla="*/ 755563 w 2235141"/>
              <a:gd name="connsiteY4" fmla="*/ 1515826 h 1607884"/>
              <a:gd name="connsiteX0" fmla="*/ 739827 w 2235141"/>
              <a:gd name="connsiteY0" fmla="*/ 1516444 h 1607884"/>
              <a:gd name="connsiteX1" fmla="*/ 623709 w 2235141"/>
              <a:gd name="connsiteY1" fmla="*/ 1400326 h 1607884"/>
              <a:gd name="connsiteX2" fmla="*/ 831267 w 2235141"/>
              <a:gd name="connsiteY2" fmla="*/ 1607884 h 1607884"/>
              <a:gd name="connsiteX0" fmla="*/ 4729 w 43256"/>
              <a:gd name="connsiteY0" fmla="*/ 26036 h 49849"/>
              <a:gd name="connsiteX1" fmla="*/ 2196 w 43256"/>
              <a:gd name="connsiteY1" fmla="*/ 25239 h 49849"/>
              <a:gd name="connsiteX2" fmla="*/ 6964 w 43256"/>
              <a:gd name="connsiteY2" fmla="*/ 34758 h 49849"/>
              <a:gd name="connsiteX3" fmla="*/ 5856 w 43256"/>
              <a:gd name="connsiteY3" fmla="*/ 35139 h 49849"/>
              <a:gd name="connsiteX4" fmla="*/ 16514 w 43256"/>
              <a:gd name="connsiteY4" fmla="*/ 38949 h 49849"/>
              <a:gd name="connsiteX5" fmla="*/ 15846 w 43256"/>
              <a:gd name="connsiteY5" fmla="*/ 37209 h 49849"/>
              <a:gd name="connsiteX6" fmla="*/ 28863 w 43256"/>
              <a:gd name="connsiteY6" fmla="*/ 34610 h 49849"/>
              <a:gd name="connsiteX7" fmla="*/ 28596 w 43256"/>
              <a:gd name="connsiteY7" fmla="*/ 36519 h 49849"/>
              <a:gd name="connsiteX8" fmla="*/ 34165 w 43256"/>
              <a:gd name="connsiteY8" fmla="*/ 22813 h 49849"/>
              <a:gd name="connsiteX9" fmla="*/ 37416 w 43256"/>
              <a:gd name="connsiteY9" fmla="*/ 29949 h 49849"/>
              <a:gd name="connsiteX10" fmla="*/ 41834 w 43256"/>
              <a:gd name="connsiteY10" fmla="*/ 15213 h 49849"/>
              <a:gd name="connsiteX11" fmla="*/ 40386 w 43256"/>
              <a:gd name="connsiteY11" fmla="*/ 17889 h 49849"/>
              <a:gd name="connsiteX12" fmla="*/ 38360 w 43256"/>
              <a:gd name="connsiteY12" fmla="*/ 5285 h 49849"/>
              <a:gd name="connsiteX13" fmla="*/ 38436 w 43256"/>
              <a:gd name="connsiteY13" fmla="*/ 6549 h 49849"/>
              <a:gd name="connsiteX14" fmla="*/ 29114 w 43256"/>
              <a:gd name="connsiteY14" fmla="*/ 3811 h 49849"/>
              <a:gd name="connsiteX15" fmla="*/ 29856 w 43256"/>
              <a:gd name="connsiteY15" fmla="*/ 2199 h 49849"/>
              <a:gd name="connsiteX16" fmla="*/ 22177 w 43256"/>
              <a:gd name="connsiteY16" fmla="*/ 4579 h 49849"/>
              <a:gd name="connsiteX17" fmla="*/ 22536 w 43256"/>
              <a:gd name="connsiteY17" fmla="*/ 3189 h 49849"/>
              <a:gd name="connsiteX18" fmla="*/ 14036 w 43256"/>
              <a:gd name="connsiteY18" fmla="*/ 5051 h 49849"/>
              <a:gd name="connsiteX19" fmla="*/ 15336 w 43256"/>
              <a:gd name="connsiteY19" fmla="*/ 6399 h 49849"/>
              <a:gd name="connsiteX20" fmla="*/ 4163 w 43256"/>
              <a:gd name="connsiteY20" fmla="*/ 15648 h 49849"/>
              <a:gd name="connsiteX21" fmla="*/ 3936 w 43256"/>
              <a:gd name="connsiteY21" fmla="*/ 14229 h 49849"/>
              <a:gd name="connsiteX0" fmla="*/ 3936 w 43256"/>
              <a:gd name="connsiteY0" fmla="*/ 14229 h 50094"/>
              <a:gd name="connsiteX1" fmla="*/ 5659 w 43256"/>
              <a:gd name="connsiteY1" fmla="*/ 6766 h 50094"/>
              <a:gd name="connsiteX2" fmla="*/ 14041 w 43256"/>
              <a:gd name="connsiteY2" fmla="*/ 5061 h 50094"/>
              <a:gd name="connsiteX3" fmla="*/ 22492 w 43256"/>
              <a:gd name="connsiteY3" fmla="*/ 3291 h 50094"/>
              <a:gd name="connsiteX4" fmla="*/ 25785 w 43256"/>
              <a:gd name="connsiteY4" fmla="*/ 59 h 50094"/>
              <a:gd name="connsiteX5" fmla="*/ 29869 w 43256"/>
              <a:gd name="connsiteY5" fmla="*/ 2340 h 50094"/>
              <a:gd name="connsiteX6" fmla="*/ 35499 w 43256"/>
              <a:gd name="connsiteY6" fmla="*/ 549 h 50094"/>
              <a:gd name="connsiteX7" fmla="*/ 38354 w 43256"/>
              <a:gd name="connsiteY7" fmla="*/ 5435 h 50094"/>
              <a:gd name="connsiteX8" fmla="*/ 42018 w 43256"/>
              <a:gd name="connsiteY8" fmla="*/ 10177 h 50094"/>
              <a:gd name="connsiteX9" fmla="*/ 41854 w 43256"/>
              <a:gd name="connsiteY9" fmla="*/ 15319 h 50094"/>
              <a:gd name="connsiteX10" fmla="*/ 43052 w 43256"/>
              <a:gd name="connsiteY10" fmla="*/ 23181 h 50094"/>
              <a:gd name="connsiteX11" fmla="*/ 37440 w 43256"/>
              <a:gd name="connsiteY11" fmla="*/ 30063 h 50094"/>
              <a:gd name="connsiteX12" fmla="*/ 35431 w 43256"/>
              <a:gd name="connsiteY12" fmla="*/ 35960 h 50094"/>
              <a:gd name="connsiteX13" fmla="*/ 28591 w 43256"/>
              <a:gd name="connsiteY13" fmla="*/ 36674 h 50094"/>
              <a:gd name="connsiteX14" fmla="*/ 23703 w 43256"/>
              <a:gd name="connsiteY14" fmla="*/ 42965 h 50094"/>
              <a:gd name="connsiteX15" fmla="*/ 16516 w 43256"/>
              <a:gd name="connsiteY15" fmla="*/ 39125 h 50094"/>
              <a:gd name="connsiteX16" fmla="*/ 5840 w 43256"/>
              <a:gd name="connsiteY16" fmla="*/ 35331 h 50094"/>
              <a:gd name="connsiteX17" fmla="*/ 1146 w 43256"/>
              <a:gd name="connsiteY17" fmla="*/ 31109 h 50094"/>
              <a:gd name="connsiteX18" fmla="*/ 2149 w 43256"/>
              <a:gd name="connsiteY18" fmla="*/ 25410 h 50094"/>
              <a:gd name="connsiteX19" fmla="*/ 31 w 43256"/>
              <a:gd name="connsiteY19" fmla="*/ 19563 h 50094"/>
              <a:gd name="connsiteX20" fmla="*/ 3899 w 43256"/>
              <a:gd name="connsiteY20" fmla="*/ 14366 h 50094"/>
              <a:gd name="connsiteX21" fmla="*/ 3936 w 43256"/>
              <a:gd name="connsiteY21" fmla="*/ 14229 h 50094"/>
              <a:gd name="connsiteX0" fmla="*/ 652940 w 2235141"/>
              <a:gd name="connsiteY0" fmla="*/ 1524335 h 1615775"/>
              <a:gd name="connsiteX1" fmla="*/ 691646 w 2235141"/>
              <a:gd name="connsiteY1" fmla="*/ 1563041 h 1615775"/>
              <a:gd name="connsiteX2" fmla="*/ 652940 w 2235141"/>
              <a:gd name="connsiteY2" fmla="*/ 1601747 h 1615775"/>
              <a:gd name="connsiteX3" fmla="*/ 614234 w 2235141"/>
              <a:gd name="connsiteY3" fmla="*/ 1563041 h 1615775"/>
              <a:gd name="connsiteX4" fmla="*/ 744380 w 2235141"/>
              <a:gd name="connsiteY4" fmla="*/ 1615775 h 1615775"/>
              <a:gd name="connsiteX0" fmla="*/ 755563 w 2235141"/>
              <a:gd name="connsiteY0" fmla="*/ 1515826 h 1615775"/>
              <a:gd name="connsiteX1" fmla="*/ 678151 w 2235141"/>
              <a:gd name="connsiteY1" fmla="*/ 1593238 h 1615775"/>
              <a:gd name="connsiteX2" fmla="*/ 600739 w 2235141"/>
              <a:gd name="connsiteY2" fmla="*/ 1515826 h 1615775"/>
              <a:gd name="connsiteX3" fmla="*/ 678151 w 2235141"/>
              <a:gd name="connsiteY3" fmla="*/ 1438414 h 1615775"/>
              <a:gd name="connsiteX4" fmla="*/ 755563 w 2235141"/>
              <a:gd name="connsiteY4" fmla="*/ 1515826 h 1615775"/>
              <a:gd name="connsiteX0" fmla="*/ 739827 w 2235141"/>
              <a:gd name="connsiteY0" fmla="*/ 1516444 h 1615775"/>
              <a:gd name="connsiteX1" fmla="*/ 623709 w 2235141"/>
              <a:gd name="connsiteY1" fmla="*/ 1400326 h 1615775"/>
              <a:gd name="connsiteX2" fmla="*/ 831267 w 2235141"/>
              <a:gd name="connsiteY2" fmla="*/ 1607884 h 1615775"/>
              <a:gd name="connsiteX0" fmla="*/ 4729 w 43256"/>
              <a:gd name="connsiteY0" fmla="*/ 26036 h 50094"/>
              <a:gd name="connsiteX1" fmla="*/ 2196 w 43256"/>
              <a:gd name="connsiteY1" fmla="*/ 25239 h 50094"/>
              <a:gd name="connsiteX2" fmla="*/ 6964 w 43256"/>
              <a:gd name="connsiteY2" fmla="*/ 34758 h 50094"/>
              <a:gd name="connsiteX3" fmla="*/ 5856 w 43256"/>
              <a:gd name="connsiteY3" fmla="*/ 35139 h 50094"/>
              <a:gd name="connsiteX4" fmla="*/ 16514 w 43256"/>
              <a:gd name="connsiteY4" fmla="*/ 38949 h 50094"/>
              <a:gd name="connsiteX5" fmla="*/ 15846 w 43256"/>
              <a:gd name="connsiteY5" fmla="*/ 37209 h 50094"/>
              <a:gd name="connsiteX6" fmla="*/ 28863 w 43256"/>
              <a:gd name="connsiteY6" fmla="*/ 34610 h 50094"/>
              <a:gd name="connsiteX7" fmla="*/ 28596 w 43256"/>
              <a:gd name="connsiteY7" fmla="*/ 36519 h 50094"/>
              <a:gd name="connsiteX8" fmla="*/ 34165 w 43256"/>
              <a:gd name="connsiteY8" fmla="*/ 22813 h 50094"/>
              <a:gd name="connsiteX9" fmla="*/ 37416 w 43256"/>
              <a:gd name="connsiteY9" fmla="*/ 29949 h 50094"/>
              <a:gd name="connsiteX10" fmla="*/ 41834 w 43256"/>
              <a:gd name="connsiteY10" fmla="*/ 15213 h 50094"/>
              <a:gd name="connsiteX11" fmla="*/ 40386 w 43256"/>
              <a:gd name="connsiteY11" fmla="*/ 17889 h 50094"/>
              <a:gd name="connsiteX12" fmla="*/ 38360 w 43256"/>
              <a:gd name="connsiteY12" fmla="*/ 5285 h 50094"/>
              <a:gd name="connsiteX13" fmla="*/ 38436 w 43256"/>
              <a:gd name="connsiteY13" fmla="*/ 6549 h 50094"/>
              <a:gd name="connsiteX14" fmla="*/ 29114 w 43256"/>
              <a:gd name="connsiteY14" fmla="*/ 3811 h 50094"/>
              <a:gd name="connsiteX15" fmla="*/ 29856 w 43256"/>
              <a:gd name="connsiteY15" fmla="*/ 2199 h 50094"/>
              <a:gd name="connsiteX16" fmla="*/ 22177 w 43256"/>
              <a:gd name="connsiteY16" fmla="*/ 4579 h 50094"/>
              <a:gd name="connsiteX17" fmla="*/ 22536 w 43256"/>
              <a:gd name="connsiteY17" fmla="*/ 3189 h 50094"/>
              <a:gd name="connsiteX18" fmla="*/ 14036 w 43256"/>
              <a:gd name="connsiteY18" fmla="*/ 5051 h 50094"/>
              <a:gd name="connsiteX19" fmla="*/ 15336 w 43256"/>
              <a:gd name="connsiteY19" fmla="*/ 6399 h 50094"/>
              <a:gd name="connsiteX20" fmla="*/ 4163 w 43256"/>
              <a:gd name="connsiteY20" fmla="*/ 15648 h 50094"/>
              <a:gd name="connsiteX21" fmla="*/ 3936 w 43256"/>
              <a:gd name="connsiteY21" fmla="*/ 14229 h 50094"/>
              <a:gd name="connsiteX0" fmla="*/ 3936 w 43256"/>
              <a:gd name="connsiteY0" fmla="*/ 14229 h 50094"/>
              <a:gd name="connsiteX1" fmla="*/ 5659 w 43256"/>
              <a:gd name="connsiteY1" fmla="*/ 6766 h 50094"/>
              <a:gd name="connsiteX2" fmla="*/ 14041 w 43256"/>
              <a:gd name="connsiteY2" fmla="*/ 5061 h 50094"/>
              <a:gd name="connsiteX3" fmla="*/ 22492 w 43256"/>
              <a:gd name="connsiteY3" fmla="*/ 3291 h 50094"/>
              <a:gd name="connsiteX4" fmla="*/ 25785 w 43256"/>
              <a:gd name="connsiteY4" fmla="*/ 59 h 50094"/>
              <a:gd name="connsiteX5" fmla="*/ 29869 w 43256"/>
              <a:gd name="connsiteY5" fmla="*/ 2340 h 50094"/>
              <a:gd name="connsiteX6" fmla="*/ 35499 w 43256"/>
              <a:gd name="connsiteY6" fmla="*/ 549 h 50094"/>
              <a:gd name="connsiteX7" fmla="*/ 38354 w 43256"/>
              <a:gd name="connsiteY7" fmla="*/ 5435 h 50094"/>
              <a:gd name="connsiteX8" fmla="*/ 42018 w 43256"/>
              <a:gd name="connsiteY8" fmla="*/ 10177 h 50094"/>
              <a:gd name="connsiteX9" fmla="*/ 41854 w 43256"/>
              <a:gd name="connsiteY9" fmla="*/ 15319 h 50094"/>
              <a:gd name="connsiteX10" fmla="*/ 43052 w 43256"/>
              <a:gd name="connsiteY10" fmla="*/ 23181 h 50094"/>
              <a:gd name="connsiteX11" fmla="*/ 37440 w 43256"/>
              <a:gd name="connsiteY11" fmla="*/ 30063 h 50094"/>
              <a:gd name="connsiteX12" fmla="*/ 35431 w 43256"/>
              <a:gd name="connsiteY12" fmla="*/ 35960 h 50094"/>
              <a:gd name="connsiteX13" fmla="*/ 28591 w 43256"/>
              <a:gd name="connsiteY13" fmla="*/ 36674 h 50094"/>
              <a:gd name="connsiteX14" fmla="*/ 23703 w 43256"/>
              <a:gd name="connsiteY14" fmla="*/ 42965 h 50094"/>
              <a:gd name="connsiteX15" fmla="*/ 16516 w 43256"/>
              <a:gd name="connsiteY15" fmla="*/ 39125 h 50094"/>
              <a:gd name="connsiteX16" fmla="*/ 5840 w 43256"/>
              <a:gd name="connsiteY16" fmla="*/ 35331 h 50094"/>
              <a:gd name="connsiteX17" fmla="*/ 1146 w 43256"/>
              <a:gd name="connsiteY17" fmla="*/ 31109 h 50094"/>
              <a:gd name="connsiteX18" fmla="*/ 2149 w 43256"/>
              <a:gd name="connsiteY18" fmla="*/ 25410 h 50094"/>
              <a:gd name="connsiteX19" fmla="*/ 31 w 43256"/>
              <a:gd name="connsiteY19" fmla="*/ 19563 h 50094"/>
              <a:gd name="connsiteX20" fmla="*/ 3899 w 43256"/>
              <a:gd name="connsiteY20" fmla="*/ 14366 h 50094"/>
              <a:gd name="connsiteX21" fmla="*/ 3936 w 43256"/>
              <a:gd name="connsiteY21" fmla="*/ 14229 h 50094"/>
              <a:gd name="connsiteX0" fmla="*/ 652940 w 2235141"/>
              <a:gd name="connsiteY0" fmla="*/ 1524335 h 1615775"/>
              <a:gd name="connsiteX1" fmla="*/ 652940 w 2235141"/>
              <a:gd name="connsiteY1" fmla="*/ 1601747 h 1615775"/>
              <a:gd name="connsiteX2" fmla="*/ 614234 w 2235141"/>
              <a:gd name="connsiteY2" fmla="*/ 1563041 h 1615775"/>
              <a:gd name="connsiteX3" fmla="*/ 744380 w 2235141"/>
              <a:gd name="connsiteY3" fmla="*/ 1615775 h 1615775"/>
              <a:gd name="connsiteX0" fmla="*/ 755563 w 2235141"/>
              <a:gd name="connsiteY0" fmla="*/ 1515826 h 1615775"/>
              <a:gd name="connsiteX1" fmla="*/ 678151 w 2235141"/>
              <a:gd name="connsiteY1" fmla="*/ 1593238 h 1615775"/>
              <a:gd name="connsiteX2" fmla="*/ 600739 w 2235141"/>
              <a:gd name="connsiteY2" fmla="*/ 1515826 h 1615775"/>
              <a:gd name="connsiteX3" fmla="*/ 678151 w 2235141"/>
              <a:gd name="connsiteY3" fmla="*/ 1438414 h 1615775"/>
              <a:gd name="connsiteX4" fmla="*/ 755563 w 2235141"/>
              <a:gd name="connsiteY4" fmla="*/ 1515826 h 1615775"/>
              <a:gd name="connsiteX0" fmla="*/ 739827 w 2235141"/>
              <a:gd name="connsiteY0" fmla="*/ 1516444 h 1615775"/>
              <a:gd name="connsiteX1" fmla="*/ 623709 w 2235141"/>
              <a:gd name="connsiteY1" fmla="*/ 1400326 h 1615775"/>
              <a:gd name="connsiteX2" fmla="*/ 831267 w 2235141"/>
              <a:gd name="connsiteY2" fmla="*/ 1607884 h 1615775"/>
              <a:gd name="connsiteX0" fmla="*/ 4729 w 43256"/>
              <a:gd name="connsiteY0" fmla="*/ 26036 h 50094"/>
              <a:gd name="connsiteX1" fmla="*/ 2196 w 43256"/>
              <a:gd name="connsiteY1" fmla="*/ 25239 h 50094"/>
              <a:gd name="connsiteX2" fmla="*/ 6964 w 43256"/>
              <a:gd name="connsiteY2" fmla="*/ 34758 h 50094"/>
              <a:gd name="connsiteX3" fmla="*/ 5856 w 43256"/>
              <a:gd name="connsiteY3" fmla="*/ 35139 h 50094"/>
              <a:gd name="connsiteX4" fmla="*/ 16514 w 43256"/>
              <a:gd name="connsiteY4" fmla="*/ 38949 h 50094"/>
              <a:gd name="connsiteX5" fmla="*/ 15846 w 43256"/>
              <a:gd name="connsiteY5" fmla="*/ 37209 h 50094"/>
              <a:gd name="connsiteX6" fmla="*/ 28863 w 43256"/>
              <a:gd name="connsiteY6" fmla="*/ 34610 h 50094"/>
              <a:gd name="connsiteX7" fmla="*/ 28596 w 43256"/>
              <a:gd name="connsiteY7" fmla="*/ 36519 h 50094"/>
              <a:gd name="connsiteX8" fmla="*/ 34165 w 43256"/>
              <a:gd name="connsiteY8" fmla="*/ 22813 h 50094"/>
              <a:gd name="connsiteX9" fmla="*/ 37416 w 43256"/>
              <a:gd name="connsiteY9" fmla="*/ 29949 h 50094"/>
              <a:gd name="connsiteX10" fmla="*/ 41834 w 43256"/>
              <a:gd name="connsiteY10" fmla="*/ 15213 h 50094"/>
              <a:gd name="connsiteX11" fmla="*/ 40386 w 43256"/>
              <a:gd name="connsiteY11" fmla="*/ 17889 h 50094"/>
              <a:gd name="connsiteX12" fmla="*/ 38360 w 43256"/>
              <a:gd name="connsiteY12" fmla="*/ 5285 h 50094"/>
              <a:gd name="connsiteX13" fmla="*/ 38436 w 43256"/>
              <a:gd name="connsiteY13" fmla="*/ 6549 h 50094"/>
              <a:gd name="connsiteX14" fmla="*/ 29114 w 43256"/>
              <a:gd name="connsiteY14" fmla="*/ 3811 h 50094"/>
              <a:gd name="connsiteX15" fmla="*/ 29856 w 43256"/>
              <a:gd name="connsiteY15" fmla="*/ 2199 h 50094"/>
              <a:gd name="connsiteX16" fmla="*/ 22177 w 43256"/>
              <a:gd name="connsiteY16" fmla="*/ 4579 h 50094"/>
              <a:gd name="connsiteX17" fmla="*/ 22536 w 43256"/>
              <a:gd name="connsiteY17" fmla="*/ 3189 h 50094"/>
              <a:gd name="connsiteX18" fmla="*/ 14036 w 43256"/>
              <a:gd name="connsiteY18" fmla="*/ 5051 h 50094"/>
              <a:gd name="connsiteX19" fmla="*/ 15336 w 43256"/>
              <a:gd name="connsiteY19" fmla="*/ 6399 h 50094"/>
              <a:gd name="connsiteX20" fmla="*/ 4163 w 43256"/>
              <a:gd name="connsiteY20" fmla="*/ 15648 h 50094"/>
              <a:gd name="connsiteX21" fmla="*/ 3936 w 43256"/>
              <a:gd name="connsiteY21" fmla="*/ 14229 h 50094"/>
              <a:gd name="connsiteX0" fmla="*/ 3936 w 43256"/>
              <a:gd name="connsiteY0" fmla="*/ 14229 h 50094"/>
              <a:gd name="connsiteX1" fmla="*/ 5659 w 43256"/>
              <a:gd name="connsiteY1" fmla="*/ 6766 h 50094"/>
              <a:gd name="connsiteX2" fmla="*/ 14041 w 43256"/>
              <a:gd name="connsiteY2" fmla="*/ 5061 h 50094"/>
              <a:gd name="connsiteX3" fmla="*/ 22492 w 43256"/>
              <a:gd name="connsiteY3" fmla="*/ 3291 h 50094"/>
              <a:gd name="connsiteX4" fmla="*/ 25785 w 43256"/>
              <a:gd name="connsiteY4" fmla="*/ 59 h 50094"/>
              <a:gd name="connsiteX5" fmla="*/ 29869 w 43256"/>
              <a:gd name="connsiteY5" fmla="*/ 2340 h 50094"/>
              <a:gd name="connsiteX6" fmla="*/ 35499 w 43256"/>
              <a:gd name="connsiteY6" fmla="*/ 549 h 50094"/>
              <a:gd name="connsiteX7" fmla="*/ 38354 w 43256"/>
              <a:gd name="connsiteY7" fmla="*/ 5435 h 50094"/>
              <a:gd name="connsiteX8" fmla="*/ 42018 w 43256"/>
              <a:gd name="connsiteY8" fmla="*/ 10177 h 50094"/>
              <a:gd name="connsiteX9" fmla="*/ 41854 w 43256"/>
              <a:gd name="connsiteY9" fmla="*/ 15319 h 50094"/>
              <a:gd name="connsiteX10" fmla="*/ 43052 w 43256"/>
              <a:gd name="connsiteY10" fmla="*/ 23181 h 50094"/>
              <a:gd name="connsiteX11" fmla="*/ 37440 w 43256"/>
              <a:gd name="connsiteY11" fmla="*/ 30063 h 50094"/>
              <a:gd name="connsiteX12" fmla="*/ 35431 w 43256"/>
              <a:gd name="connsiteY12" fmla="*/ 35960 h 50094"/>
              <a:gd name="connsiteX13" fmla="*/ 28591 w 43256"/>
              <a:gd name="connsiteY13" fmla="*/ 36674 h 50094"/>
              <a:gd name="connsiteX14" fmla="*/ 23703 w 43256"/>
              <a:gd name="connsiteY14" fmla="*/ 42965 h 50094"/>
              <a:gd name="connsiteX15" fmla="*/ 16516 w 43256"/>
              <a:gd name="connsiteY15" fmla="*/ 39125 h 50094"/>
              <a:gd name="connsiteX16" fmla="*/ 5840 w 43256"/>
              <a:gd name="connsiteY16" fmla="*/ 35331 h 50094"/>
              <a:gd name="connsiteX17" fmla="*/ 1146 w 43256"/>
              <a:gd name="connsiteY17" fmla="*/ 31109 h 50094"/>
              <a:gd name="connsiteX18" fmla="*/ 2149 w 43256"/>
              <a:gd name="connsiteY18" fmla="*/ 25410 h 50094"/>
              <a:gd name="connsiteX19" fmla="*/ 31 w 43256"/>
              <a:gd name="connsiteY19" fmla="*/ 19563 h 50094"/>
              <a:gd name="connsiteX20" fmla="*/ 3899 w 43256"/>
              <a:gd name="connsiteY20" fmla="*/ 14366 h 50094"/>
              <a:gd name="connsiteX21" fmla="*/ 3936 w 43256"/>
              <a:gd name="connsiteY21" fmla="*/ 14229 h 50094"/>
              <a:gd name="connsiteX0" fmla="*/ 652940 w 2235141"/>
              <a:gd name="connsiteY0" fmla="*/ 1524335 h 1615775"/>
              <a:gd name="connsiteX1" fmla="*/ 652940 w 2235141"/>
              <a:gd name="connsiteY1" fmla="*/ 1601747 h 1615775"/>
              <a:gd name="connsiteX2" fmla="*/ 614234 w 2235141"/>
              <a:gd name="connsiteY2" fmla="*/ 1563041 h 1615775"/>
              <a:gd name="connsiteX3" fmla="*/ 744380 w 2235141"/>
              <a:gd name="connsiteY3" fmla="*/ 1615775 h 1615775"/>
              <a:gd name="connsiteX0" fmla="*/ 755563 w 2235141"/>
              <a:gd name="connsiteY0" fmla="*/ 1515826 h 1615775"/>
              <a:gd name="connsiteX1" fmla="*/ 678151 w 2235141"/>
              <a:gd name="connsiteY1" fmla="*/ 1593238 h 1615775"/>
              <a:gd name="connsiteX2" fmla="*/ 600739 w 2235141"/>
              <a:gd name="connsiteY2" fmla="*/ 1515826 h 1615775"/>
              <a:gd name="connsiteX3" fmla="*/ 678151 w 2235141"/>
              <a:gd name="connsiteY3" fmla="*/ 1438414 h 1615775"/>
              <a:gd name="connsiteX4" fmla="*/ 755563 w 2235141"/>
              <a:gd name="connsiteY4" fmla="*/ 1515826 h 1615775"/>
              <a:gd name="connsiteX0" fmla="*/ 623709 w 2235141"/>
              <a:gd name="connsiteY0" fmla="*/ 1400326 h 1615775"/>
              <a:gd name="connsiteX1" fmla="*/ 831267 w 2235141"/>
              <a:gd name="connsiteY1" fmla="*/ 1607884 h 1615775"/>
              <a:gd name="connsiteX0" fmla="*/ 4729 w 43256"/>
              <a:gd name="connsiteY0" fmla="*/ 26036 h 50094"/>
              <a:gd name="connsiteX1" fmla="*/ 2196 w 43256"/>
              <a:gd name="connsiteY1" fmla="*/ 25239 h 50094"/>
              <a:gd name="connsiteX2" fmla="*/ 6964 w 43256"/>
              <a:gd name="connsiteY2" fmla="*/ 34758 h 50094"/>
              <a:gd name="connsiteX3" fmla="*/ 5856 w 43256"/>
              <a:gd name="connsiteY3" fmla="*/ 35139 h 50094"/>
              <a:gd name="connsiteX4" fmla="*/ 16514 w 43256"/>
              <a:gd name="connsiteY4" fmla="*/ 38949 h 50094"/>
              <a:gd name="connsiteX5" fmla="*/ 15846 w 43256"/>
              <a:gd name="connsiteY5" fmla="*/ 37209 h 50094"/>
              <a:gd name="connsiteX6" fmla="*/ 28863 w 43256"/>
              <a:gd name="connsiteY6" fmla="*/ 34610 h 50094"/>
              <a:gd name="connsiteX7" fmla="*/ 28596 w 43256"/>
              <a:gd name="connsiteY7" fmla="*/ 36519 h 50094"/>
              <a:gd name="connsiteX8" fmla="*/ 34165 w 43256"/>
              <a:gd name="connsiteY8" fmla="*/ 22813 h 50094"/>
              <a:gd name="connsiteX9" fmla="*/ 37416 w 43256"/>
              <a:gd name="connsiteY9" fmla="*/ 29949 h 50094"/>
              <a:gd name="connsiteX10" fmla="*/ 41834 w 43256"/>
              <a:gd name="connsiteY10" fmla="*/ 15213 h 50094"/>
              <a:gd name="connsiteX11" fmla="*/ 40386 w 43256"/>
              <a:gd name="connsiteY11" fmla="*/ 17889 h 50094"/>
              <a:gd name="connsiteX12" fmla="*/ 38360 w 43256"/>
              <a:gd name="connsiteY12" fmla="*/ 5285 h 50094"/>
              <a:gd name="connsiteX13" fmla="*/ 38436 w 43256"/>
              <a:gd name="connsiteY13" fmla="*/ 6549 h 50094"/>
              <a:gd name="connsiteX14" fmla="*/ 29114 w 43256"/>
              <a:gd name="connsiteY14" fmla="*/ 3811 h 50094"/>
              <a:gd name="connsiteX15" fmla="*/ 29856 w 43256"/>
              <a:gd name="connsiteY15" fmla="*/ 2199 h 50094"/>
              <a:gd name="connsiteX16" fmla="*/ 22177 w 43256"/>
              <a:gd name="connsiteY16" fmla="*/ 4579 h 50094"/>
              <a:gd name="connsiteX17" fmla="*/ 22536 w 43256"/>
              <a:gd name="connsiteY17" fmla="*/ 3189 h 50094"/>
              <a:gd name="connsiteX18" fmla="*/ 14036 w 43256"/>
              <a:gd name="connsiteY18" fmla="*/ 5051 h 50094"/>
              <a:gd name="connsiteX19" fmla="*/ 15336 w 43256"/>
              <a:gd name="connsiteY19" fmla="*/ 6399 h 50094"/>
              <a:gd name="connsiteX20" fmla="*/ 4163 w 43256"/>
              <a:gd name="connsiteY20" fmla="*/ 15648 h 50094"/>
              <a:gd name="connsiteX21" fmla="*/ 3936 w 43256"/>
              <a:gd name="connsiteY21" fmla="*/ 14229 h 50094"/>
              <a:gd name="connsiteX0" fmla="*/ 3936 w 43256"/>
              <a:gd name="connsiteY0" fmla="*/ 14229 h 50094"/>
              <a:gd name="connsiteX1" fmla="*/ 5659 w 43256"/>
              <a:gd name="connsiteY1" fmla="*/ 6766 h 50094"/>
              <a:gd name="connsiteX2" fmla="*/ 14041 w 43256"/>
              <a:gd name="connsiteY2" fmla="*/ 5061 h 50094"/>
              <a:gd name="connsiteX3" fmla="*/ 22492 w 43256"/>
              <a:gd name="connsiteY3" fmla="*/ 3291 h 50094"/>
              <a:gd name="connsiteX4" fmla="*/ 25785 w 43256"/>
              <a:gd name="connsiteY4" fmla="*/ 59 h 50094"/>
              <a:gd name="connsiteX5" fmla="*/ 29869 w 43256"/>
              <a:gd name="connsiteY5" fmla="*/ 2340 h 50094"/>
              <a:gd name="connsiteX6" fmla="*/ 35499 w 43256"/>
              <a:gd name="connsiteY6" fmla="*/ 549 h 50094"/>
              <a:gd name="connsiteX7" fmla="*/ 38354 w 43256"/>
              <a:gd name="connsiteY7" fmla="*/ 5435 h 50094"/>
              <a:gd name="connsiteX8" fmla="*/ 42018 w 43256"/>
              <a:gd name="connsiteY8" fmla="*/ 10177 h 50094"/>
              <a:gd name="connsiteX9" fmla="*/ 41854 w 43256"/>
              <a:gd name="connsiteY9" fmla="*/ 15319 h 50094"/>
              <a:gd name="connsiteX10" fmla="*/ 43052 w 43256"/>
              <a:gd name="connsiteY10" fmla="*/ 23181 h 50094"/>
              <a:gd name="connsiteX11" fmla="*/ 37440 w 43256"/>
              <a:gd name="connsiteY11" fmla="*/ 30063 h 50094"/>
              <a:gd name="connsiteX12" fmla="*/ 35431 w 43256"/>
              <a:gd name="connsiteY12" fmla="*/ 35960 h 50094"/>
              <a:gd name="connsiteX13" fmla="*/ 28591 w 43256"/>
              <a:gd name="connsiteY13" fmla="*/ 36674 h 50094"/>
              <a:gd name="connsiteX14" fmla="*/ 23703 w 43256"/>
              <a:gd name="connsiteY14" fmla="*/ 42965 h 50094"/>
              <a:gd name="connsiteX15" fmla="*/ 16516 w 43256"/>
              <a:gd name="connsiteY15" fmla="*/ 39125 h 50094"/>
              <a:gd name="connsiteX16" fmla="*/ 5840 w 43256"/>
              <a:gd name="connsiteY16" fmla="*/ 35331 h 50094"/>
              <a:gd name="connsiteX17" fmla="*/ 1146 w 43256"/>
              <a:gd name="connsiteY17" fmla="*/ 31109 h 50094"/>
              <a:gd name="connsiteX18" fmla="*/ 2149 w 43256"/>
              <a:gd name="connsiteY18" fmla="*/ 25410 h 50094"/>
              <a:gd name="connsiteX19" fmla="*/ 31 w 43256"/>
              <a:gd name="connsiteY19" fmla="*/ 19563 h 50094"/>
              <a:gd name="connsiteX20" fmla="*/ 3899 w 43256"/>
              <a:gd name="connsiteY20" fmla="*/ 14366 h 50094"/>
              <a:gd name="connsiteX21" fmla="*/ 3936 w 43256"/>
              <a:gd name="connsiteY21" fmla="*/ 14229 h 50094"/>
              <a:gd name="connsiteX0" fmla="*/ 652940 w 2235141"/>
              <a:gd name="connsiteY0" fmla="*/ 1524335 h 1615775"/>
              <a:gd name="connsiteX1" fmla="*/ 652940 w 2235141"/>
              <a:gd name="connsiteY1" fmla="*/ 1601747 h 1615775"/>
              <a:gd name="connsiteX2" fmla="*/ 614234 w 2235141"/>
              <a:gd name="connsiteY2" fmla="*/ 1563041 h 1615775"/>
              <a:gd name="connsiteX3" fmla="*/ 744380 w 2235141"/>
              <a:gd name="connsiteY3" fmla="*/ 1615775 h 1615775"/>
              <a:gd name="connsiteX0" fmla="*/ 678151 w 2235141"/>
              <a:gd name="connsiteY0" fmla="*/ 1438414 h 1615775"/>
              <a:gd name="connsiteX1" fmla="*/ 678151 w 2235141"/>
              <a:gd name="connsiteY1" fmla="*/ 1593238 h 1615775"/>
              <a:gd name="connsiteX2" fmla="*/ 600739 w 2235141"/>
              <a:gd name="connsiteY2" fmla="*/ 1515826 h 1615775"/>
              <a:gd name="connsiteX3" fmla="*/ 678151 w 2235141"/>
              <a:gd name="connsiteY3" fmla="*/ 1438414 h 1615775"/>
              <a:gd name="connsiteX0" fmla="*/ 623709 w 2235141"/>
              <a:gd name="connsiteY0" fmla="*/ 1400326 h 1615775"/>
              <a:gd name="connsiteX1" fmla="*/ 831267 w 2235141"/>
              <a:gd name="connsiteY1" fmla="*/ 1607884 h 1615775"/>
              <a:gd name="connsiteX0" fmla="*/ 4729 w 43256"/>
              <a:gd name="connsiteY0" fmla="*/ 26036 h 50094"/>
              <a:gd name="connsiteX1" fmla="*/ 2196 w 43256"/>
              <a:gd name="connsiteY1" fmla="*/ 25239 h 50094"/>
              <a:gd name="connsiteX2" fmla="*/ 6964 w 43256"/>
              <a:gd name="connsiteY2" fmla="*/ 34758 h 50094"/>
              <a:gd name="connsiteX3" fmla="*/ 5856 w 43256"/>
              <a:gd name="connsiteY3" fmla="*/ 35139 h 50094"/>
              <a:gd name="connsiteX4" fmla="*/ 16514 w 43256"/>
              <a:gd name="connsiteY4" fmla="*/ 38949 h 50094"/>
              <a:gd name="connsiteX5" fmla="*/ 15846 w 43256"/>
              <a:gd name="connsiteY5" fmla="*/ 37209 h 50094"/>
              <a:gd name="connsiteX6" fmla="*/ 28863 w 43256"/>
              <a:gd name="connsiteY6" fmla="*/ 34610 h 50094"/>
              <a:gd name="connsiteX7" fmla="*/ 28596 w 43256"/>
              <a:gd name="connsiteY7" fmla="*/ 36519 h 50094"/>
              <a:gd name="connsiteX8" fmla="*/ 34165 w 43256"/>
              <a:gd name="connsiteY8" fmla="*/ 22813 h 50094"/>
              <a:gd name="connsiteX9" fmla="*/ 37416 w 43256"/>
              <a:gd name="connsiteY9" fmla="*/ 29949 h 50094"/>
              <a:gd name="connsiteX10" fmla="*/ 41834 w 43256"/>
              <a:gd name="connsiteY10" fmla="*/ 15213 h 50094"/>
              <a:gd name="connsiteX11" fmla="*/ 40386 w 43256"/>
              <a:gd name="connsiteY11" fmla="*/ 17889 h 50094"/>
              <a:gd name="connsiteX12" fmla="*/ 38360 w 43256"/>
              <a:gd name="connsiteY12" fmla="*/ 5285 h 50094"/>
              <a:gd name="connsiteX13" fmla="*/ 38436 w 43256"/>
              <a:gd name="connsiteY13" fmla="*/ 6549 h 50094"/>
              <a:gd name="connsiteX14" fmla="*/ 29114 w 43256"/>
              <a:gd name="connsiteY14" fmla="*/ 3811 h 50094"/>
              <a:gd name="connsiteX15" fmla="*/ 29856 w 43256"/>
              <a:gd name="connsiteY15" fmla="*/ 2199 h 50094"/>
              <a:gd name="connsiteX16" fmla="*/ 22177 w 43256"/>
              <a:gd name="connsiteY16" fmla="*/ 4579 h 50094"/>
              <a:gd name="connsiteX17" fmla="*/ 22536 w 43256"/>
              <a:gd name="connsiteY17" fmla="*/ 3189 h 50094"/>
              <a:gd name="connsiteX18" fmla="*/ 14036 w 43256"/>
              <a:gd name="connsiteY18" fmla="*/ 5051 h 50094"/>
              <a:gd name="connsiteX19" fmla="*/ 15336 w 43256"/>
              <a:gd name="connsiteY19" fmla="*/ 6399 h 50094"/>
              <a:gd name="connsiteX20" fmla="*/ 4163 w 43256"/>
              <a:gd name="connsiteY20" fmla="*/ 15648 h 50094"/>
              <a:gd name="connsiteX21" fmla="*/ 3936 w 43256"/>
              <a:gd name="connsiteY21" fmla="*/ 14229 h 50094"/>
              <a:gd name="connsiteX0" fmla="*/ 3936 w 43256"/>
              <a:gd name="connsiteY0" fmla="*/ 14229 h 50094"/>
              <a:gd name="connsiteX1" fmla="*/ 5659 w 43256"/>
              <a:gd name="connsiteY1" fmla="*/ 6766 h 50094"/>
              <a:gd name="connsiteX2" fmla="*/ 14041 w 43256"/>
              <a:gd name="connsiteY2" fmla="*/ 5061 h 50094"/>
              <a:gd name="connsiteX3" fmla="*/ 22492 w 43256"/>
              <a:gd name="connsiteY3" fmla="*/ 3291 h 50094"/>
              <a:gd name="connsiteX4" fmla="*/ 25785 w 43256"/>
              <a:gd name="connsiteY4" fmla="*/ 59 h 50094"/>
              <a:gd name="connsiteX5" fmla="*/ 29869 w 43256"/>
              <a:gd name="connsiteY5" fmla="*/ 2340 h 50094"/>
              <a:gd name="connsiteX6" fmla="*/ 35499 w 43256"/>
              <a:gd name="connsiteY6" fmla="*/ 549 h 50094"/>
              <a:gd name="connsiteX7" fmla="*/ 38354 w 43256"/>
              <a:gd name="connsiteY7" fmla="*/ 5435 h 50094"/>
              <a:gd name="connsiteX8" fmla="*/ 42018 w 43256"/>
              <a:gd name="connsiteY8" fmla="*/ 10177 h 50094"/>
              <a:gd name="connsiteX9" fmla="*/ 41854 w 43256"/>
              <a:gd name="connsiteY9" fmla="*/ 15319 h 50094"/>
              <a:gd name="connsiteX10" fmla="*/ 43052 w 43256"/>
              <a:gd name="connsiteY10" fmla="*/ 23181 h 50094"/>
              <a:gd name="connsiteX11" fmla="*/ 37440 w 43256"/>
              <a:gd name="connsiteY11" fmla="*/ 30063 h 50094"/>
              <a:gd name="connsiteX12" fmla="*/ 35431 w 43256"/>
              <a:gd name="connsiteY12" fmla="*/ 35960 h 50094"/>
              <a:gd name="connsiteX13" fmla="*/ 28591 w 43256"/>
              <a:gd name="connsiteY13" fmla="*/ 36674 h 50094"/>
              <a:gd name="connsiteX14" fmla="*/ 23703 w 43256"/>
              <a:gd name="connsiteY14" fmla="*/ 42965 h 50094"/>
              <a:gd name="connsiteX15" fmla="*/ 16516 w 43256"/>
              <a:gd name="connsiteY15" fmla="*/ 39125 h 50094"/>
              <a:gd name="connsiteX16" fmla="*/ 5840 w 43256"/>
              <a:gd name="connsiteY16" fmla="*/ 35331 h 50094"/>
              <a:gd name="connsiteX17" fmla="*/ 1146 w 43256"/>
              <a:gd name="connsiteY17" fmla="*/ 31109 h 50094"/>
              <a:gd name="connsiteX18" fmla="*/ 2149 w 43256"/>
              <a:gd name="connsiteY18" fmla="*/ 25410 h 50094"/>
              <a:gd name="connsiteX19" fmla="*/ 31 w 43256"/>
              <a:gd name="connsiteY19" fmla="*/ 19563 h 50094"/>
              <a:gd name="connsiteX20" fmla="*/ 3899 w 43256"/>
              <a:gd name="connsiteY20" fmla="*/ 14366 h 50094"/>
              <a:gd name="connsiteX21" fmla="*/ 3936 w 43256"/>
              <a:gd name="connsiteY21" fmla="*/ 14229 h 50094"/>
              <a:gd name="connsiteX0" fmla="*/ 652940 w 2235141"/>
              <a:gd name="connsiteY0" fmla="*/ 1524335 h 1615775"/>
              <a:gd name="connsiteX1" fmla="*/ 652940 w 2235141"/>
              <a:gd name="connsiteY1" fmla="*/ 1601747 h 1615775"/>
              <a:gd name="connsiteX2" fmla="*/ 614234 w 2235141"/>
              <a:gd name="connsiteY2" fmla="*/ 1563041 h 1615775"/>
              <a:gd name="connsiteX3" fmla="*/ 744380 w 2235141"/>
              <a:gd name="connsiteY3" fmla="*/ 1615775 h 1615775"/>
              <a:gd name="connsiteX0" fmla="*/ 678151 w 2235141"/>
              <a:gd name="connsiteY0" fmla="*/ 1438414 h 1615775"/>
              <a:gd name="connsiteX1" fmla="*/ 600739 w 2235141"/>
              <a:gd name="connsiteY1" fmla="*/ 1515826 h 1615775"/>
              <a:gd name="connsiteX2" fmla="*/ 678151 w 2235141"/>
              <a:gd name="connsiteY2" fmla="*/ 1438414 h 1615775"/>
              <a:gd name="connsiteX0" fmla="*/ 623709 w 2235141"/>
              <a:gd name="connsiteY0" fmla="*/ 1400326 h 1615775"/>
              <a:gd name="connsiteX1" fmla="*/ 831267 w 2235141"/>
              <a:gd name="connsiteY1" fmla="*/ 1607884 h 1615775"/>
              <a:gd name="connsiteX0" fmla="*/ 4729 w 43256"/>
              <a:gd name="connsiteY0" fmla="*/ 26036 h 50094"/>
              <a:gd name="connsiteX1" fmla="*/ 2196 w 43256"/>
              <a:gd name="connsiteY1" fmla="*/ 25239 h 50094"/>
              <a:gd name="connsiteX2" fmla="*/ 6964 w 43256"/>
              <a:gd name="connsiteY2" fmla="*/ 34758 h 50094"/>
              <a:gd name="connsiteX3" fmla="*/ 5856 w 43256"/>
              <a:gd name="connsiteY3" fmla="*/ 35139 h 50094"/>
              <a:gd name="connsiteX4" fmla="*/ 16514 w 43256"/>
              <a:gd name="connsiteY4" fmla="*/ 38949 h 50094"/>
              <a:gd name="connsiteX5" fmla="*/ 15846 w 43256"/>
              <a:gd name="connsiteY5" fmla="*/ 37209 h 50094"/>
              <a:gd name="connsiteX6" fmla="*/ 28863 w 43256"/>
              <a:gd name="connsiteY6" fmla="*/ 34610 h 50094"/>
              <a:gd name="connsiteX7" fmla="*/ 28596 w 43256"/>
              <a:gd name="connsiteY7" fmla="*/ 36519 h 50094"/>
              <a:gd name="connsiteX8" fmla="*/ 34165 w 43256"/>
              <a:gd name="connsiteY8" fmla="*/ 22813 h 50094"/>
              <a:gd name="connsiteX9" fmla="*/ 37416 w 43256"/>
              <a:gd name="connsiteY9" fmla="*/ 29949 h 50094"/>
              <a:gd name="connsiteX10" fmla="*/ 41834 w 43256"/>
              <a:gd name="connsiteY10" fmla="*/ 15213 h 50094"/>
              <a:gd name="connsiteX11" fmla="*/ 40386 w 43256"/>
              <a:gd name="connsiteY11" fmla="*/ 17889 h 50094"/>
              <a:gd name="connsiteX12" fmla="*/ 38360 w 43256"/>
              <a:gd name="connsiteY12" fmla="*/ 5285 h 50094"/>
              <a:gd name="connsiteX13" fmla="*/ 38436 w 43256"/>
              <a:gd name="connsiteY13" fmla="*/ 6549 h 50094"/>
              <a:gd name="connsiteX14" fmla="*/ 29114 w 43256"/>
              <a:gd name="connsiteY14" fmla="*/ 3811 h 50094"/>
              <a:gd name="connsiteX15" fmla="*/ 29856 w 43256"/>
              <a:gd name="connsiteY15" fmla="*/ 2199 h 50094"/>
              <a:gd name="connsiteX16" fmla="*/ 22177 w 43256"/>
              <a:gd name="connsiteY16" fmla="*/ 4579 h 50094"/>
              <a:gd name="connsiteX17" fmla="*/ 22536 w 43256"/>
              <a:gd name="connsiteY17" fmla="*/ 3189 h 50094"/>
              <a:gd name="connsiteX18" fmla="*/ 14036 w 43256"/>
              <a:gd name="connsiteY18" fmla="*/ 5051 h 50094"/>
              <a:gd name="connsiteX19" fmla="*/ 15336 w 43256"/>
              <a:gd name="connsiteY19" fmla="*/ 6399 h 50094"/>
              <a:gd name="connsiteX20" fmla="*/ 4163 w 43256"/>
              <a:gd name="connsiteY20" fmla="*/ 15648 h 50094"/>
              <a:gd name="connsiteX21" fmla="*/ 3936 w 43256"/>
              <a:gd name="connsiteY21" fmla="*/ 14229 h 50094"/>
              <a:gd name="connsiteX0" fmla="*/ 3936 w 43256"/>
              <a:gd name="connsiteY0" fmla="*/ 14229 h 49849"/>
              <a:gd name="connsiteX1" fmla="*/ 5659 w 43256"/>
              <a:gd name="connsiteY1" fmla="*/ 6766 h 49849"/>
              <a:gd name="connsiteX2" fmla="*/ 14041 w 43256"/>
              <a:gd name="connsiteY2" fmla="*/ 5061 h 49849"/>
              <a:gd name="connsiteX3" fmla="*/ 22492 w 43256"/>
              <a:gd name="connsiteY3" fmla="*/ 3291 h 49849"/>
              <a:gd name="connsiteX4" fmla="*/ 25785 w 43256"/>
              <a:gd name="connsiteY4" fmla="*/ 59 h 49849"/>
              <a:gd name="connsiteX5" fmla="*/ 29869 w 43256"/>
              <a:gd name="connsiteY5" fmla="*/ 2340 h 49849"/>
              <a:gd name="connsiteX6" fmla="*/ 35499 w 43256"/>
              <a:gd name="connsiteY6" fmla="*/ 549 h 49849"/>
              <a:gd name="connsiteX7" fmla="*/ 38354 w 43256"/>
              <a:gd name="connsiteY7" fmla="*/ 5435 h 49849"/>
              <a:gd name="connsiteX8" fmla="*/ 42018 w 43256"/>
              <a:gd name="connsiteY8" fmla="*/ 10177 h 49849"/>
              <a:gd name="connsiteX9" fmla="*/ 41854 w 43256"/>
              <a:gd name="connsiteY9" fmla="*/ 15319 h 49849"/>
              <a:gd name="connsiteX10" fmla="*/ 43052 w 43256"/>
              <a:gd name="connsiteY10" fmla="*/ 23181 h 49849"/>
              <a:gd name="connsiteX11" fmla="*/ 37440 w 43256"/>
              <a:gd name="connsiteY11" fmla="*/ 30063 h 49849"/>
              <a:gd name="connsiteX12" fmla="*/ 35431 w 43256"/>
              <a:gd name="connsiteY12" fmla="*/ 35960 h 49849"/>
              <a:gd name="connsiteX13" fmla="*/ 28591 w 43256"/>
              <a:gd name="connsiteY13" fmla="*/ 36674 h 49849"/>
              <a:gd name="connsiteX14" fmla="*/ 23703 w 43256"/>
              <a:gd name="connsiteY14" fmla="*/ 42965 h 49849"/>
              <a:gd name="connsiteX15" fmla="*/ 16516 w 43256"/>
              <a:gd name="connsiteY15" fmla="*/ 39125 h 49849"/>
              <a:gd name="connsiteX16" fmla="*/ 5840 w 43256"/>
              <a:gd name="connsiteY16" fmla="*/ 35331 h 49849"/>
              <a:gd name="connsiteX17" fmla="*/ 1146 w 43256"/>
              <a:gd name="connsiteY17" fmla="*/ 31109 h 49849"/>
              <a:gd name="connsiteX18" fmla="*/ 2149 w 43256"/>
              <a:gd name="connsiteY18" fmla="*/ 25410 h 49849"/>
              <a:gd name="connsiteX19" fmla="*/ 31 w 43256"/>
              <a:gd name="connsiteY19" fmla="*/ 19563 h 49849"/>
              <a:gd name="connsiteX20" fmla="*/ 3899 w 43256"/>
              <a:gd name="connsiteY20" fmla="*/ 14366 h 49849"/>
              <a:gd name="connsiteX21" fmla="*/ 3936 w 43256"/>
              <a:gd name="connsiteY21" fmla="*/ 14229 h 49849"/>
              <a:gd name="connsiteX0" fmla="*/ 652940 w 2235141"/>
              <a:gd name="connsiteY0" fmla="*/ 1524335 h 1607884"/>
              <a:gd name="connsiteX1" fmla="*/ 652940 w 2235141"/>
              <a:gd name="connsiteY1" fmla="*/ 1601747 h 1607884"/>
              <a:gd name="connsiteX2" fmla="*/ 614234 w 2235141"/>
              <a:gd name="connsiteY2" fmla="*/ 1563041 h 1607884"/>
              <a:gd name="connsiteX0" fmla="*/ 678151 w 2235141"/>
              <a:gd name="connsiteY0" fmla="*/ 1438414 h 1607884"/>
              <a:gd name="connsiteX1" fmla="*/ 600739 w 2235141"/>
              <a:gd name="connsiteY1" fmla="*/ 1515826 h 1607884"/>
              <a:gd name="connsiteX2" fmla="*/ 678151 w 2235141"/>
              <a:gd name="connsiteY2" fmla="*/ 1438414 h 1607884"/>
              <a:gd name="connsiteX0" fmla="*/ 623709 w 2235141"/>
              <a:gd name="connsiteY0" fmla="*/ 1400326 h 1607884"/>
              <a:gd name="connsiteX1" fmla="*/ 831267 w 2235141"/>
              <a:gd name="connsiteY1" fmla="*/ 1607884 h 1607884"/>
              <a:gd name="connsiteX0" fmla="*/ 4729 w 43256"/>
              <a:gd name="connsiteY0" fmla="*/ 26036 h 49849"/>
              <a:gd name="connsiteX1" fmla="*/ 2196 w 43256"/>
              <a:gd name="connsiteY1" fmla="*/ 25239 h 49849"/>
              <a:gd name="connsiteX2" fmla="*/ 6964 w 43256"/>
              <a:gd name="connsiteY2" fmla="*/ 34758 h 49849"/>
              <a:gd name="connsiteX3" fmla="*/ 5856 w 43256"/>
              <a:gd name="connsiteY3" fmla="*/ 35139 h 49849"/>
              <a:gd name="connsiteX4" fmla="*/ 16514 w 43256"/>
              <a:gd name="connsiteY4" fmla="*/ 38949 h 49849"/>
              <a:gd name="connsiteX5" fmla="*/ 15846 w 43256"/>
              <a:gd name="connsiteY5" fmla="*/ 37209 h 49849"/>
              <a:gd name="connsiteX6" fmla="*/ 28863 w 43256"/>
              <a:gd name="connsiteY6" fmla="*/ 34610 h 49849"/>
              <a:gd name="connsiteX7" fmla="*/ 28596 w 43256"/>
              <a:gd name="connsiteY7" fmla="*/ 36519 h 49849"/>
              <a:gd name="connsiteX8" fmla="*/ 34165 w 43256"/>
              <a:gd name="connsiteY8" fmla="*/ 22813 h 49849"/>
              <a:gd name="connsiteX9" fmla="*/ 37416 w 43256"/>
              <a:gd name="connsiteY9" fmla="*/ 29949 h 49849"/>
              <a:gd name="connsiteX10" fmla="*/ 41834 w 43256"/>
              <a:gd name="connsiteY10" fmla="*/ 15213 h 49849"/>
              <a:gd name="connsiteX11" fmla="*/ 40386 w 43256"/>
              <a:gd name="connsiteY11" fmla="*/ 17889 h 49849"/>
              <a:gd name="connsiteX12" fmla="*/ 38360 w 43256"/>
              <a:gd name="connsiteY12" fmla="*/ 5285 h 49849"/>
              <a:gd name="connsiteX13" fmla="*/ 38436 w 43256"/>
              <a:gd name="connsiteY13" fmla="*/ 6549 h 49849"/>
              <a:gd name="connsiteX14" fmla="*/ 29114 w 43256"/>
              <a:gd name="connsiteY14" fmla="*/ 3811 h 49849"/>
              <a:gd name="connsiteX15" fmla="*/ 29856 w 43256"/>
              <a:gd name="connsiteY15" fmla="*/ 2199 h 49849"/>
              <a:gd name="connsiteX16" fmla="*/ 22177 w 43256"/>
              <a:gd name="connsiteY16" fmla="*/ 4579 h 49849"/>
              <a:gd name="connsiteX17" fmla="*/ 22536 w 43256"/>
              <a:gd name="connsiteY17" fmla="*/ 3189 h 49849"/>
              <a:gd name="connsiteX18" fmla="*/ 14036 w 43256"/>
              <a:gd name="connsiteY18" fmla="*/ 5051 h 49849"/>
              <a:gd name="connsiteX19" fmla="*/ 15336 w 43256"/>
              <a:gd name="connsiteY19" fmla="*/ 6399 h 49849"/>
              <a:gd name="connsiteX20" fmla="*/ 4163 w 43256"/>
              <a:gd name="connsiteY20" fmla="*/ 15648 h 49849"/>
              <a:gd name="connsiteX21" fmla="*/ 3936 w 43256"/>
              <a:gd name="connsiteY21" fmla="*/ 14229 h 49849"/>
              <a:gd name="connsiteX0" fmla="*/ 3936 w 43256"/>
              <a:gd name="connsiteY0" fmla="*/ 14229 h 49849"/>
              <a:gd name="connsiteX1" fmla="*/ 5659 w 43256"/>
              <a:gd name="connsiteY1" fmla="*/ 6766 h 49849"/>
              <a:gd name="connsiteX2" fmla="*/ 14041 w 43256"/>
              <a:gd name="connsiteY2" fmla="*/ 5061 h 49849"/>
              <a:gd name="connsiteX3" fmla="*/ 22492 w 43256"/>
              <a:gd name="connsiteY3" fmla="*/ 3291 h 49849"/>
              <a:gd name="connsiteX4" fmla="*/ 25785 w 43256"/>
              <a:gd name="connsiteY4" fmla="*/ 59 h 49849"/>
              <a:gd name="connsiteX5" fmla="*/ 29869 w 43256"/>
              <a:gd name="connsiteY5" fmla="*/ 2340 h 49849"/>
              <a:gd name="connsiteX6" fmla="*/ 35499 w 43256"/>
              <a:gd name="connsiteY6" fmla="*/ 549 h 49849"/>
              <a:gd name="connsiteX7" fmla="*/ 38354 w 43256"/>
              <a:gd name="connsiteY7" fmla="*/ 5435 h 49849"/>
              <a:gd name="connsiteX8" fmla="*/ 42018 w 43256"/>
              <a:gd name="connsiteY8" fmla="*/ 10177 h 49849"/>
              <a:gd name="connsiteX9" fmla="*/ 41854 w 43256"/>
              <a:gd name="connsiteY9" fmla="*/ 15319 h 49849"/>
              <a:gd name="connsiteX10" fmla="*/ 43052 w 43256"/>
              <a:gd name="connsiteY10" fmla="*/ 23181 h 49849"/>
              <a:gd name="connsiteX11" fmla="*/ 37440 w 43256"/>
              <a:gd name="connsiteY11" fmla="*/ 30063 h 49849"/>
              <a:gd name="connsiteX12" fmla="*/ 35431 w 43256"/>
              <a:gd name="connsiteY12" fmla="*/ 35960 h 49849"/>
              <a:gd name="connsiteX13" fmla="*/ 28591 w 43256"/>
              <a:gd name="connsiteY13" fmla="*/ 36674 h 49849"/>
              <a:gd name="connsiteX14" fmla="*/ 23703 w 43256"/>
              <a:gd name="connsiteY14" fmla="*/ 42965 h 49849"/>
              <a:gd name="connsiteX15" fmla="*/ 16516 w 43256"/>
              <a:gd name="connsiteY15" fmla="*/ 39125 h 49849"/>
              <a:gd name="connsiteX16" fmla="*/ 5840 w 43256"/>
              <a:gd name="connsiteY16" fmla="*/ 35331 h 49849"/>
              <a:gd name="connsiteX17" fmla="*/ 1146 w 43256"/>
              <a:gd name="connsiteY17" fmla="*/ 31109 h 49849"/>
              <a:gd name="connsiteX18" fmla="*/ 2149 w 43256"/>
              <a:gd name="connsiteY18" fmla="*/ 25410 h 49849"/>
              <a:gd name="connsiteX19" fmla="*/ 31 w 43256"/>
              <a:gd name="connsiteY19" fmla="*/ 19563 h 49849"/>
              <a:gd name="connsiteX20" fmla="*/ 3899 w 43256"/>
              <a:gd name="connsiteY20" fmla="*/ 14366 h 49849"/>
              <a:gd name="connsiteX21" fmla="*/ 3936 w 43256"/>
              <a:gd name="connsiteY21" fmla="*/ 14229 h 49849"/>
              <a:gd name="connsiteX0" fmla="*/ 652940 w 2235141"/>
              <a:gd name="connsiteY0" fmla="*/ 1524335 h 1607884"/>
              <a:gd name="connsiteX1" fmla="*/ 614234 w 2235141"/>
              <a:gd name="connsiteY1" fmla="*/ 1563041 h 1607884"/>
              <a:gd name="connsiteX0" fmla="*/ 678151 w 2235141"/>
              <a:gd name="connsiteY0" fmla="*/ 1438414 h 1607884"/>
              <a:gd name="connsiteX1" fmla="*/ 600739 w 2235141"/>
              <a:gd name="connsiteY1" fmla="*/ 1515826 h 1607884"/>
              <a:gd name="connsiteX2" fmla="*/ 678151 w 2235141"/>
              <a:gd name="connsiteY2" fmla="*/ 1438414 h 1607884"/>
              <a:gd name="connsiteX0" fmla="*/ 623709 w 2235141"/>
              <a:gd name="connsiteY0" fmla="*/ 1400326 h 1607884"/>
              <a:gd name="connsiteX1" fmla="*/ 831267 w 2235141"/>
              <a:gd name="connsiteY1" fmla="*/ 1607884 h 1607884"/>
              <a:gd name="connsiteX0" fmla="*/ 4729 w 43256"/>
              <a:gd name="connsiteY0" fmla="*/ 26036 h 49849"/>
              <a:gd name="connsiteX1" fmla="*/ 2196 w 43256"/>
              <a:gd name="connsiteY1" fmla="*/ 25239 h 49849"/>
              <a:gd name="connsiteX2" fmla="*/ 6964 w 43256"/>
              <a:gd name="connsiteY2" fmla="*/ 34758 h 49849"/>
              <a:gd name="connsiteX3" fmla="*/ 5856 w 43256"/>
              <a:gd name="connsiteY3" fmla="*/ 35139 h 49849"/>
              <a:gd name="connsiteX4" fmla="*/ 16514 w 43256"/>
              <a:gd name="connsiteY4" fmla="*/ 38949 h 49849"/>
              <a:gd name="connsiteX5" fmla="*/ 15846 w 43256"/>
              <a:gd name="connsiteY5" fmla="*/ 37209 h 49849"/>
              <a:gd name="connsiteX6" fmla="*/ 28863 w 43256"/>
              <a:gd name="connsiteY6" fmla="*/ 34610 h 49849"/>
              <a:gd name="connsiteX7" fmla="*/ 28596 w 43256"/>
              <a:gd name="connsiteY7" fmla="*/ 36519 h 49849"/>
              <a:gd name="connsiteX8" fmla="*/ 34165 w 43256"/>
              <a:gd name="connsiteY8" fmla="*/ 22813 h 49849"/>
              <a:gd name="connsiteX9" fmla="*/ 37416 w 43256"/>
              <a:gd name="connsiteY9" fmla="*/ 29949 h 49849"/>
              <a:gd name="connsiteX10" fmla="*/ 41834 w 43256"/>
              <a:gd name="connsiteY10" fmla="*/ 15213 h 49849"/>
              <a:gd name="connsiteX11" fmla="*/ 40386 w 43256"/>
              <a:gd name="connsiteY11" fmla="*/ 17889 h 49849"/>
              <a:gd name="connsiteX12" fmla="*/ 38360 w 43256"/>
              <a:gd name="connsiteY12" fmla="*/ 5285 h 49849"/>
              <a:gd name="connsiteX13" fmla="*/ 38436 w 43256"/>
              <a:gd name="connsiteY13" fmla="*/ 6549 h 49849"/>
              <a:gd name="connsiteX14" fmla="*/ 29114 w 43256"/>
              <a:gd name="connsiteY14" fmla="*/ 3811 h 49849"/>
              <a:gd name="connsiteX15" fmla="*/ 29856 w 43256"/>
              <a:gd name="connsiteY15" fmla="*/ 2199 h 49849"/>
              <a:gd name="connsiteX16" fmla="*/ 22177 w 43256"/>
              <a:gd name="connsiteY16" fmla="*/ 4579 h 49849"/>
              <a:gd name="connsiteX17" fmla="*/ 22536 w 43256"/>
              <a:gd name="connsiteY17" fmla="*/ 3189 h 49849"/>
              <a:gd name="connsiteX18" fmla="*/ 14036 w 43256"/>
              <a:gd name="connsiteY18" fmla="*/ 5051 h 49849"/>
              <a:gd name="connsiteX19" fmla="*/ 15336 w 43256"/>
              <a:gd name="connsiteY19" fmla="*/ 6399 h 49849"/>
              <a:gd name="connsiteX20" fmla="*/ 4163 w 43256"/>
              <a:gd name="connsiteY20" fmla="*/ 15648 h 49849"/>
              <a:gd name="connsiteX21" fmla="*/ 3936 w 43256"/>
              <a:gd name="connsiteY21" fmla="*/ 14229 h 49849"/>
              <a:gd name="connsiteX0" fmla="*/ 3936 w 43256"/>
              <a:gd name="connsiteY0" fmla="*/ 14229 h 49849"/>
              <a:gd name="connsiteX1" fmla="*/ 5659 w 43256"/>
              <a:gd name="connsiteY1" fmla="*/ 6766 h 49849"/>
              <a:gd name="connsiteX2" fmla="*/ 14041 w 43256"/>
              <a:gd name="connsiteY2" fmla="*/ 5061 h 49849"/>
              <a:gd name="connsiteX3" fmla="*/ 22492 w 43256"/>
              <a:gd name="connsiteY3" fmla="*/ 3291 h 49849"/>
              <a:gd name="connsiteX4" fmla="*/ 25785 w 43256"/>
              <a:gd name="connsiteY4" fmla="*/ 59 h 49849"/>
              <a:gd name="connsiteX5" fmla="*/ 29869 w 43256"/>
              <a:gd name="connsiteY5" fmla="*/ 2340 h 49849"/>
              <a:gd name="connsiteX6" fmla="*/ 35499 w 43256"/>
              <a:gd name="connsiteY6" fmla="*/ 549 h 49849"/>
              <a:gd name="connsiteX7" fmla="*/ 38354 w 43256"/>
              <a:gd name="connsiteY7" fmla="*/ 5435 h 49849"/>
              <a:gd name="connsiteX8" fmla="*/ 42018 w 43256"/>
              <a:gd name="connsiteY8" fmla="*/ 10177 h 49849"/>
              <a:gd name="connsiteX9" fmla="*/ 41854 w 43256"/>
              <a:gd name="connsiteY9" fmla="*/ 15319 h 49849"/>
              <a:gd name="connsiteX10" fmla="*/ 43052 w 43256"/>
              <a:gd name="connsiteY10" fmla="*/ 23181 h 49849"/>
              <a:gd name="connsiteX11" fmla="*/ 37440 w 43256"/>
              <a:gd name="connsiteY11" fmla="*/ 30063 h 49849"/>
              <a:gd name="connsiteX12" fmla="*/ 35431 w 43256"/>
              <a:gd name="connsiteY12" fmla="*/ 35960 h 49849"/>
              <a:gd name="connsiteX13" fmla="*/ 28591 w 43256"/>
              <a:gd name="connsiteY13" fmla="*/ 36674 h 49849"/>
              <a:gd name="connsiteX14" fmla="*/ 23703 w 43256"/>
              <a:gd name="connsiteY14" fmla="*/ 42965 h 49849"/>
              <a:gd name="connsiteX15" fmla="*/ 16516 w 43256"/>
              <a:gd name="connsiteY15" fmla="*/ 39125 h 49849"/>
              <a:gd name="connsiteX16" fmla="*/ 5840 w 43256"/>
              <a:gd name="connsiteY16" fmla="*/ 35331 h 49849"/>
              <a:gd name="connsiteX17" fmla="*/ 1146 w 43256"/>
              <a:gd name="connsiteY17" fmla="*/ 31109 h 49849"/>
              <a:gd name="connsiteX18" fmla="*/ 2149 w 43256"/>
              <a:gd name="connsiteY18" fmla="*/ 25410 h 49849"/>
              <a:gd name="connsiteX19" fmla="*/ 31 w 43256"/>
              <a:gd name="connsiteY19" fmla="*/ 19563 h 49849"/>
              <a:gd name="connsiteX20" fmla="*/ 3899 w 43256"/>
              <a:gd name="connsiteY20" fmla="*/ 14366 h 49849"/>
              <a:gd name="connsiteX21" fmla="*/ 3936 w 43256"/>
              <a:gd name="connsiteY21" fmla="*/ 14229 h 49849"/>
              <a:gd name="connsiteX0" fmla="*/ 652940 w 2235141"/>
              <a:gd name="connsiteY0" fmla="*/ 1524335 h 1607884"/>
              <a:gd name="connsiteX1" fmla="*/ 614234 w 2235141"/>
              <a:gd name="connsiteY1" fmla="*/ 1563041 h 1607884"/>
              <a:gd name="connsiteX0" fmla="*/ 600739 w 2235141"/>
              <a:gd name="connsiteY0" fmla="*/ 1515826 h 1607884"/>
              <a:gd name="connsiteX1" fmla="*/ 678151 w 2235141"/>
              <a:gd name="connsiteY1" fmla="*/ 1438414 h 1607884"/>
              <a:gd name="connsiteX2" fmla="*/ 692179 w 2235141"/>
              <a:gd name="connsiteY2" fmla="*/ 1607266 h 1607884"/>
              <a:gd name="connsiteX0" fmla="*/ 623709 w 2235141"/>
              <a:gd name="connsiteY0" fmla="*/ 1400326 h 1607884"/>
              <a:gd name="connsiteX1" fmla="*/ 831267 w 2235141"/>
              <a:gd name="connsiteY1" fmla="*/ 1607884 h 1607884"/>
              <a:gd name="connsiteX0" fmla="*/ 4729 w 43256"/>
              <a:gd name="connsiteY0" fmla="*/ 26036 h 49849"/>
              <a:gd name="connsiteX1" fmla="*/ 2196 w 43256"/>
              <a:gd name="connsiteY1" fmla="*/ 25239 h 49849"/>
              <a:gd name="connsiteX2" fmla="*/ 6964 w 43256"/>
              <a:gd name="connsiteY2" fmla="*/ 34758 h 49849"/>
              <a:gd name="connsiteX3" fmla="*/ 5856 w 43256"/>
              <a:gd name="connsiteY3" fmla="*/ 35139 h 49849"/>
              <a:gd name="connsiteX4" fmla="*/ 16514 w 43256"/>
              <a:gd name="connsiteY4" fmla="*/ 38949 h 49849"/>
              <a:gd name="connsiteX5" fmla="*/ 15846 w 43256"/>
              <a:gd name="connsiteY5" fmla="*/ 37209 h 49849"/>
              <a:gd name="connsiteX6" fmla="*/ 28863 w 43256"/>
              <a:gd name="connsiteY6" fmla="*/ 34610 h 49849"/>
              <a:gd name="connsiteX7" fmla="*/ 28596 w 43256"/>
              <a:gd name="connsiteY7" fmla="*/ 36519 h 49849"/>
              <a:gd name="connsiteX8" fmla="*/ 34165 w 43256"/>
              <a:gd name="connsiteY8" fmla="*/ 22813 h 49849"/>
              <a:gd name="connsiteX9" fmla="*/ 37416 w 43256"/>
              <a:gd name="connsiteY9" fmla="*/ 29949 h 49849"/>
              <a:gd name="connsiteX10" fmla="*/ 41834 w 43256"/>
              <a:gd name="connsiteY10" fmla="*/ 15213 h 49849"/>
              <a:gd name="connsiteX11" fmla="*/ 40386 w 43256"/>
              <a:gd name="connsiteY11" fmla="*/ 17889 h 49849"/>
              <a:gd name="connsiteX12" fmla="*/ 38360 w 43256"/>
              <a:gd name="connsiteY12" fmla="*/ 5285 h 49849"/>
              <a:gd name="connsiteX13" fmla="*/ 38436 w 43256"/>
              <a:gd name="connsiteY13" fmla="*/ 6549 h 49849"/>
              <a:gd name="connsiteX14" fmla="*/ 29114 w 43256"/>
              <a:gd name="connsiteY14" fmla="*/ 3811 h 49849"/>
              <a:gd name="connsiteX15" fmla="*/ 29856 w 43256"/>
              <a:gd name="connsiteY15" fmla="*/ 2199 h 49849"/>
              <a:gd name="connsiteX16" fmla="*/ 22177 w 43256"/>
              <a:gd name="connsiteY16" fmla="*/ 4579 h 49849"/>
              <a:gd name="connsiteX17" fmla="*/ 22536 w 43256"/>
              <a:gd name="connsiteY17" fmla="*/ 3189 h 49849"/>
              <a:gd name="connsiteX18" fmla="*/ 14036 w 43256"/>
              <a:gd name="connsiteY18" fmla="*/ 5051 h 49849"/>
              <a:gd name="connsiteX19" fmla="*/ 15336 w 43256"/>
              <a:gd name="connsiteY19" fmla="*/ 6399 h 49849"/>
              <a:gd name="connsiteX20" fmla="*/ 4163 w 43256"/>
              <a:gd name="connsiteY20" fmla="*/ 15648 h 49849"/>
              <a:gd name="connsiteX21" fmla="*/ 3936 w 43256"/>
              <a:gd name="connsiteY21" fmla="*/ 14229 h 49849"/>
              <a:gd name="connsiteX0" fmla="*/ 3936 w 43256"/>
              <a:gd name="connsiteY0" fmla="*/ 14229 h 49849"/>
              <a:gd name="connsiteX1" fmla="*/ 5659 w 43256"/>
              <a:gd name="connsiteY1" fmla="*/ 6766 h 49849"/>
              <a:gd name="connsiteX2" fmla="*/ 14041 w 43256"/>
              <a:gd name="connsiteY2" fmla="*/ 5061 h 49849"/>
              <a:gd name="connsiteX3" fmla="*/ 22492 w 43256"/>
              <a:gd name="connsiteY3" fmla="*/ 3291 h 49849"/>
              <a:gd name="connsiteX4" fmla="*/ 25785 w 43256"/>
              <a:gd name="connsiteY4" fmla="*/ 59 h 49849"/>
              <a:gd name="connsiteX5" fmla="*/ 29869 w 43256"/>
              <a:gd name="connsiteY5" fmla="*/ 2340 h 49849"/>
              <a:gd name="connsiteX6" fmla="*/ 35499 w 43256"/>
              <a:gd name="connsiteY6" fmla="*/ 549 h 49849"/>
              <a:gd name="connsiteX7" fmla="*/ 38354 w 43256"/>
              <a:gd name="connsiteY7" fmla="*/ 5435 h 49849"/>
              <a:gd name="connsiteX8" fmla="*/ 42018 w 43256"/>
              <a:gd name="connsiteY8" fmla="*/ 10177 h 49849"/>
              <a:gd name="connsiteX9" fmla="*/ 41854 w 43256"/>
              <a:gd name="connsiteY9" fmla="*/ 15319 h 49849"/>
              <a:gd name="connsiteX10" fmla="*/ 43052 w 43256"/>
              <a:gd name="connsiteY10" fmla="*/ 23181 h 49849"/>
              <a:gd name="connsiteX11" fmla="*/ 37440 w 43256"/>
              <a:gd name="connsiteY11" fmla="*/ 30063 h 49849"/>
              <a:gd name="connsiteX12" fmla="*/ 35431 w 43256"/>
              <a:gd name="connsiteY12" fmla="*/ 35960 h 49849"/>
              <a:gd name="connsiteX13" fmla="*/ 28591 w 43256"/>
              <a:gd name="connsiteY13" fmla="*/ 36674 h 49849"/>
              <a:gd name="connsiteX14" fmla="*/ 23703 w 43256"/>
              <a:gd name="connsiteY14" fmla="*/ 42965 h 49849"/>
              <a:gd name="connsiteX15" fmla="*/ 16516 w 43256"/>
              <a:gd name="connsiteY15" fmla="*/ 39125 h 49849"/>
              <a:gd name="connsiteX16" fmla="*/ 5840 w 43256"/>
              <a:gd name="connsiteY16" fmla="*/ 35331 h 49849"/>
              <a:gd name="connsiteX17" fmla="*/ 1146 w 43256"/>
              <a:gd name="connsiteY17" fmla="*/ 31109 h 49849"/>
              <a:gd name="connsiteX18" fmla="*/ 2149 w 43256"/>
              <a:gd name="connsiteY18" fmla="*/ 25410 h 49849"/>
              <a:gd name="connsiteX19" fmla="*/ 31 w 43256"/>
              <a:gd name="connsiteY19" fmla="*/ 19563 h 49849"/>
              <a:gd name="connsiteX20" fmla="*/ 3899 w 43256"/>
              <a:gd name="connsiteY20" fmla="*/ 14366 h 49849"/>
              <a:gd name="connsiteX21" fmla="*/ 3936 w 43256"/>
              <a:gd name="connsiteY21" fmla="*/ 14229 h 49849"/>
              <a:gd name="connsiteX0" fmla="*/ 652940 w 2235141"/>
              <a:gd name="connsiteY0" fmla="*/ 1524335 h 1607884"/>
              <a:gd name="connsiteX1" fmla="*/ 614234 w 2235141"/>
              <a:gd name="connsiteY1" fmla="*/ 1563041 h 1607884"/>
              <a:gd name="connsiteX0" fmla="*/ 600739 w 2235141"/>
              <a:gd name="connsiteY0" fmla="*/ 1515826 h 1607884"/>
              <a:gd name="connsiteX1" fmla="*/ 692179 w 2235141"/>
              <a:gd name="connsiteY1" fmla="*/ 1607266 h 1607884"/>
              <a:gd name="connsiteX0" fmla="*/ 623709 w 2235141"/>
              <a:gd name="connsiteY0" fmla="*/ 1400326 h 1607884"/>
              <a:gd name="connsiteX1" fmla="*/ 831267 w 2235141"/>
              <a:gd name="connsiteY1" fmla="*/ 1607884 h 1607884"/>
              <a:gd name="connsiteX0" fmla="*/ 4729 w 43256"/>
              <a:gd name="connsiteY0" fmla="*/ 26036 h 49849"/>
              <a:gd name="connsiteX1" fmla="*/ 2196 w 43256"/>
              <a:gd name="connsiteY1" fmla="*/ 25239 h 49849"/>
              <a:gd name="connsiteX2" fmla="*/ 6964 w 43256"/>
              <a:gd name="connsiteY2" fmla="*/ 34758 h 49849"/>
              <a:gd name="connsiteX3" fmla="*/ 5856 w 43256"/>
              <a:gd name="connsiteY3" fmla="*/ 35139 h 49849"/>
              <a:gd name="connsiteX4" fmla="*/ 16514 w 43256"/>
              <a:gd name="connsiteY4" fmla="*/ 38949 h 49849"/>
              <a:gd name="connsiteX5" fmla="*/ 15846 w 43256"/>
              <a:gd name="connsiteY5" fmla="*/ 37209 h 49849"/>
              <a:gd name="connsiteX6" fmla="*/ 28863 w 43256"/>
              <a:gd name="connsiteY6" fmla="*/ 34610 h 49849"/>
              <a:gd name="connsiteX7" fmla="*/ 28596 w 43256"/>
              <a:gd name="connsiteY7" fmla="*/ 36519 h 49849"/>
              <a:gd name="connsiteX8" fmla="*/ 34165 w 43256"/>
              <a:gd name="connsiteY8" fmla="*/ 22813 h 49849"/>
              <a:gd name="connsiteX9" fmla="*/ 37416 w 43256"/>
              <a:gd name="connsiteY9" fmla="*/ 29949 h 49849"/>
              <a:gd name="connsiteX10" fmla="*/ 41834 w 43256"/>
              <a:gd name="connsiteY10" fmla="*/ 15213 h 49849"/>
              <a:gd name="connsiteX11" fmla="*/ 40386 w 43256"/>
              <a:gd name="connsiteY11" fmla="*/ 17889 h 49849"/>
              <a:gd name="connsiteX12" fmla="*/ 38360 w 43256"/>
              <a:gd name="connsiteY12" fmla="*/ 5285 h 49849"/>
              <a:gd name="connsiteX13" fmla="*/ 38436 w 43256"/>
              <a:gd name="connsiteY13" fmla="*/ 6549 h 49849"/>
              <a:gd name="connsiteX14" fmla="*/ 29114 w 43256"/>
              <a:gd name="connsiteY14" fmla="*/ 3811 h 49849"/>
              <a:gd name="connsiteX15" fmla="*/ 29856 w 43256"/>
              <a:gd name="connsiteY15" fmla="*/ 2199 h 49849"/>
              <a:gd name="connsiteX16" fmla="*/ 22177 w 43256"/>
              <a:gd name="connsiteY16" fmla="*/ 4579 h 49849"/>
              <a:gd name="connsiteX17" fmla="*/ 22536 w 43256"/>
              <a:gd name="connsiteY17" fmla="*/ 3189 h 49849"/>
              <a:gd name="connsiteX18" fmla="*/ 14036 w 43256"/>
              <a:gd name="connsiteY18" fmla="*/ 5051 h 49849"/>
              <a:gd name="connsiteX19" fmla="*/ 15336 w 43256"/>
              <a:gd name="connsiteY19" fmla="*/ 6399 h 49849"/>
              <a:gd name="connsiteX20" fmla="*/ 4163 w 43256"/>
              <a:gd name="connsiteY20" fmla="*/ 15648 h 49849"/>
              <a:gd name="connsiteX21" fmla="*/ 3936 w 43256"/>
              <a:gd name="connsiteY21" fmla="*/ 14229 h 49849"/>
              <a:gd name="connsiteX0" fmla="*/ 3936 w 43256"/>
              <a:gd name="connsiteY0" fmla="*/ 14229 h 49849"/>
              <a:gd name="connsiteX1" fmla="*/ 5659 w 43256"/>
              <a:gd name="connsiteY1" fmla="*/ 6766 h 49849"/>
              <a:gd name="connsiteX2" fmla="*/ 14041 w 43256"/>
              <a:gd name="connsiteY2" fmla="*/ 5061 h 49849"/>
              <a:gd name="connsiteX3" fmla="*/ 22492 w 43256"/>
              <a:gd name="connsiteY3" fmla="*/ 3291 h 49849"/>
              <a:gd name="connsiteX4" fmla="*/ 25785 w 43256"/>
              <a:gd name="connsiteY4" fmla="*/ 59 h 49849"/>
              <a:gd name="connsiteX5" fmla="*/ 29869 w 43256"/>
              <a:gd name="connsiteY5" fmla="*/ 2340 h 49849"/>
              <a:gd name="connsiteX6" fmla="*/ 35499 w 43256"/>
              <a:gd name="connsiteY6" fmla="*/ 549 h 49849"/>
              <a:gd name="connsiteX7" fmla="*/ 38354 w 43256"/>
              <a:gd name="connsiteY7" fmla="*/ 5435 h 49849"/>
              <a:gd name="connsiteX8" fmla="*/ 42018 w 43256"/>
              <a:gd name="connsiteY8" fmla="*/ 10177 h 49849"/>
              <a:gd name="connsiteX9" fmla="*/ 41854 w 43256"/>
              <a:gd name="connsiteY9" fmla="*/ 15319 h 49849"/>
              <a:gd name="connsiteX10" fmla="*/ 43052 w 43256"/>
              <a:gd name="connsiteY10" fmla="*/ 23181 h 49849"/>
              <a:gd name="connsiteX11" fmla="*/ 37440 w 43256"/>
              <a:gd name="connsiteY11" fmla="*/ 30063 h 49849"/>
              <a:gd name="connsiteX12" fmla="*/ 35431 w 43256"/>
              <a:gd name="connsiteY12" fmla="*/ 35960 h 49849"/>
              <a:gd name="connsiteX13" fmla="*/ 28591 w 43256"/>
              <a:gd name="connsiteY13" fmla="*/ 36674 h 49849"/>
              <a:gd name="connsiteX14" fmla="*/ 23703 w 43256"/>
              <a:gd name="connsiteY14" fmla="*/ 42965 h 49849"/>
              <a:gd name="connsiteX15" fmla="*/ 16516 w 43256"/>
              <a:gd name="connsiteY15" fmla="*/ 39125 h 49849"/>
              <a:gd name="connsiteX16" fmla="*/ 5840 w 43256"/>
              <a:gd name="connsiteY16" fmla="*/ 35331 h 49849"/>
              <a:gd name="connsiteX17" fmla="*/ 1146 w 43256"/>
              <a:gd name="connsiteY17" fmla="*/ 31109 h 49849"/>
              <a:gd name="connsiteX18" fmla="*/ 2149 w 43256"/>
              <a:gd name="connsiteY18" fmla="*/ 25410 h 49849"/>
              <a:gd name="connsiteX19" fmla="*/ 31 w 43256"/>
              <a:gd name="connsiteY19" fmla="*/ 19563 h 49849"/>
              <a:gd name="connsiteX20" fmla="*/ 3899 w 43256"/>
              <a:gd name="connsiteY20" fmla="*/ 14366 h 49849"/>
              <a:gd name="connsiteX21" fmla="*/ 3936 w 43256"/>
              <a:gd name="connsiteY21" fmla="*/ 14229 h 49849"/>
              <a:gd name="connsiteX0" fmla="*/ 652940 w 2235141"/>
              <a:gd name="connsiteY0" fmla="*/ 1524335 h 1607884"/>
              <a:gd name="connsiteX1" fmla="*/ 614234 w 2235141"/>
              <a:gd name="connsiteY1" fmla="*/ 1563041 h 1607884"/>
              <a:gd name="connsiteX0" fmla="*/ 600739 w 2235141"/>
              <a:gd name="connsiteY0" fmla="*/ 1515826 h 1607884"/>
              <a:gd name="connsiteX1" fmla="*/ 692179 w 2235141"/>
              <a:gd name="connsiteY1" fmla="*/ 1607266 h 1607884"/>
              <a:gd name="connsiteX0" fmla="*/ 623709 w 2235141"/>
              <a:gd name="connsiteY0" fmla="*/ 1400326 h 1607884"/>
              <a:gd name="connsiteX1" fmla="*/ 831267 w 2235141"/>
              <a:gd name="connsiteY1" fmla="*/ 1607884 h 1607884"/>
              <a:gd name="connsiteX2" fmla="*/ 623709 w 2235141"/>
              <a:gd name="connsiteY2" fmla="*/ 1400326 h 1607884"/>
              <a:gd name="connsiteX0" fmla="*/ 4729 w 43256"/>
              <a:gd name="connsiteY0" fmla="*/ 26036 h 49849"/>
              <a:gd name="connsiteX1" fmla="*/ 2196 w 43256"/>
              <a:gd name="connsiteY1" fmla="*/ 25239 h 49849"/>
              <a:gd name="connsiteX2" fmla="*/ 6964 w 43256"/>
              <a:gd name="connsiteY2" fmla="*/ 34758 h 49849"/>
              <a:gd name="connsiteX3" fmla="*/ 5856 w 43256"/>
              <a:gd name="connsiteY3" fmla="*/ 35139 h 49849"/>
              <a:gd name="connsiteX4" fmla="*/ 16514 w 43256"/>
              <a:gd name="connsiteY4" fmla="*/ 38949 h 49849"/>
              <a:gd name="connsiteX5" fmla="*/ 15846 w 43256"/>
              <a:gd name="connsiteY5" fmla="*/ 37209 h 49849"/>
              <a:gd name="connsiteX6" fmla="*/ 28863 w 43256"/>
              <a:gd name="connsiteY6" fmla="*/ 34610 h 49849"/>
              <a:gd name="connsiteX7" fmla="*/ 28596 w 43256"/>
              <a:gd name="connsiteY7" fmla="*/ 36519 h 49849"/>
              <a:gd name="connsiteX8" fmla="*/ 34165 w 43256"/>
              <a:gd name="connsiteY8" fmla="*/ 22813 h 49849"/>
              <a:gd name="connsiteX9" fmla="*/ 37416 w 43256"/>
              <a:gd name="connsiteY9" fmla="*/ 29949 h 49849"/>
              <a:gd name="connsiteX10" fmla="*/ 41834 w 43256"/>
              <a:gd name="connsiteY10" fmla="*/ 15213 h 49849"/>
              <a:gd name="connsiteX11" fmla="*/ 40386 w 43256"/>
              <a:gd name="connsiteY11" fmla="*/ 17889 h 49849"/>
              <a:gd name="connsiteX12" fmla="*/ 38360 w 43256"/>
              <a:gd name="connsiteY12" fmla="*/ 5285 h 49849"/>
              <a:gd name="connsiteX13" fmla="*/ 38436 w 43256"/>
              <a:gd name="connsiteY13" fmla="*/ 6549 h 49849"/>
              <a:gd name="connsiteX14" fmla="*/ 29114 w 43256"/>
              <a:gd name="connsiteY14" fmla="*/ 3811 h 49849"/>
              <a:gd name="connsiteX15" fmla="*/ 29856 w 43256"/>
              <a:gd name="connsiteY15" fmla="*/ 2199 h 49849"/>
              <a:gd name="connsiteX16" fmla="*/ 22177 w 43256"/>
              <a:gd name="connsiteY16" fmla="*/ 4579 h 49849"/>
              <a:gd name="connsiteX17" fmla="*/ 22536 w 43256"/>
              <a:gd name="connsiteY17" fmla="*/ 3189 h 49849"/>
              <a:gd name="connsiteX18" fmla="*/ 14036 w 43256"/>
              <a:gd name="connsiteY18" fmla="*/ 5051 h 49849"/>
              <a:gd name="connsiteX19" fmla="*/ 15336 w 43256"/>
              <a:gd name="connsiteY19" fmla="*/ 6399 h 49849"/>
              <a:gd name="connsiteX20" fmla="*/ 4163 w 43256"/>
              <a:gd name="connsiteY20" fmla="*/ 15648 h 49849"/>
              <a:gd name="connsiteX21" fmla="*/ 3936 w 43256"/>
              <a:gd name="connsiteY21" fmla="*/ 14229 h 49849"/>
              <a:gd name="connsiteX0" fmla="*/ 3936 w 43256"/>
              <a:gd name="connsiteY0" fmla="*/ 14229 h 49849"/>
              <a:gd name="connsiteX1" fmla="*/ 5659 w 43256"/>
              <a:gd name="connsiteY1" fmla="*/ 6766 h 49849"/>
              <a:gd name="connsiteX2" fmla="*/ 14041 w 43256"/>
              <a:gd name="connsiteY2" fmla="*/ 5061 h 49849"/>
              <a:gd name="connsiteX3" fmla="*/ 22492 w 43256"/>
              <a:gd name="connsiteY3" fmla="*/ 3291 h 49849"/>
              <a:gd name="connsiteX4" fmla="*/ 25785 w 43256"/>
              <a:gd name="connsiteY4" fmla="*/ 59 h 49849"/>
              <a:gd name="connsiteX5" fmla="*/ 29869 w 43256"/>
              <a:gd name="connsiteY5" fmla="*/ 2340 h 49849"/>
              <a:gd name="connsiteX6" fmla="*/ 35499 w 43256"/>
              <a:gd name="connsiteY6" fmla="*/ 549 h 49849"/>
              <a:gd name="connsiteX7" fmla="*/ 38354 w 43256"/>
              <a:gd name="connsiteY7" fmla="*/ 5435 h 49849"/>
              <a:gd name="connsiteX8" fmla="*/ 42018 w 43256"/>
              <a:gd name="connsiteY8" fmla="*/ 10177 h 49849"/>
              <a:gd name="connsiteX9" fmla="*/ 41854 w 43256"/>
              <a:gd name="connsiteY9" fmla="*/ 15319 h 49849"/>
              <a:gd name="connsiteX10" fmla="*/ 43052 w 43256"/>
              <a:gd name="connsiteY10" fmla="*/ 23181 h 49849"/>
              <a:gd name="connsiteX11" fmla="*/ 37440 w 43256"/>
              <a:gd name="connsiteY11" fmla="*/ 30063 h 49849"/>
              <a:gd name="connsiteX12" fmla="*/ 35431 w 43256"/>
              <a:gd name="connsiteY12" fmla="*/ 35960 h 49849"/>
              <a:gd name="connsiteX13" fmla="*/ 28591 w 43256"/>
              <a:gd name="connsiteY13" fmla="*/ 36674 h 49849"/>
              <a:gd name="connsiteX14" fmla="*/ 23703 w 43256"/>
              <a:gd name="connsiteY14" fmla="*/ 42965 h 49849"/>
              <a:gd name="connsiteX15" fmla="*/ 16516 w 43256"/>
              <a:gd name="connsiteY15" fmla="*/ 39125 h 49849"/>
              <a:gd name="connsiteX16" fmla="*/ 5840 w 43256"/>
              <a:gd name="connsiteY16" fmla="*/ 35331 h 49849"/>
              <a:gd name="connsiteX17" fmla="*/ 1146 w 43256"/>
              <a:gd name="connsiteY17" fmla="*/ 31109 h 49849"/>
              <a:gd name="connsiteX18" fmla="*/ 2149 w 43256"/>
              <a:gd name="connsiteY18" fmla="*/ 25410 h 49849"/>
              <a:gd name="connsiteX19" fmla="*/ 31 w 43256"/>
              <a:gd name="connsiteY19" fmla="*/ 19563 h 49849"/>
              <a:gd name="connsiteX20" fmla="*/ 3899 w 43256"/>
              <a:gd name="connsiteY20" fmla="*/ 14366 h 49849"/>
              <a:gd name="connsiteX21" fmla="*/ 3936 w 43256"/>
              <a:gd name="connsiteY21" fmla="*/ 14229 h 49849"/>
              <a:gd name="connsiteX0" fmla="*/ 652940 w 2235141"/>
              <a:gd name="connsiteY0" fmla="*/ 1524335 h 1607884"/>
              <a:gd name="connsiteX1" fmla="*/ 614234 w 2235141"/>
              <a:gd name="connsiteY1" fmla="*/ 1563041 h 1607884"/>
              <a:gd name="connsiteX0" fmla="*/ 600739 w 2235141"/>
              <a:gd name="connsiteY0" fmla="*/ 1515826 h 1607884"/>
              <a:gd name="connsiteX1" fmla="*/ 692179 w 2235141"/>
              <a:gd name="connsiteY1" fmla="*/ 1607266 h 1607884"/>
              <a:gd name="connsiteX0" fmla="*/ 623709 w 2235141"/>
              <a:gd name="connsiteY0" fmla="*/ 1400326 h 1607884"/>
              <a:gd name="connsiteX1" fmla="*/ 831267 w 2235141"/>
              <a:gd name="connsiteY1" fmla="*/ 1607884 h 1607884"/>
              <a:gd name="connsiteX2" fmla="*/ 715149 w 2235141"/>
              <a:gd name="connsiteY2" fmla="*/ 1491766 h 1607884"/>
              <a:gd name="connsiteX0" fmla="*/ 4729 w 43256"/>
              <a:gd name="connsiteY0" fmla="*/ 26036 h 49849"/>
              <a:gd name="connsiteX1" fmla="*/ 2196 w 43256"/>
              <a:gd name="connsiteY1" fmla="*/ 25239 h 49849"/>
              <a:gd name="connsiteX2" fmla="*/ 6964 w 43256"/>
              <a:gd name="connsiteY2" fmla="*/ 34758 h 49849"/>
              <a:gd name="connsiteX3" fmla="*/ 5856 w 43256"/>
              <a:gd name="connsiteY3" fmla="*/ 35139 h 49849"/>
              <a:gd name="connsiteX4" fmla="*/ 16514 w 43256"/>
              <a:gd name="connsiteY4" fmla="*/ 38949 h 49849"/>
              <a:gd name="connsiteX5" fmla="*/ 15846 w 43256"/>
              <a:gd name="connsiteY5" fmla="*/ 37209 h 49849"/>
              <a:gd name="connsiteX6" fmla="*/ 28863 w 43256"/>
              <a:gd name="connsiteY6" fmla="*/ 34610 h 49849"/>
              <a:gd name="connsiteX7" fmla="*/ 28596 w 43256"/>
              <a:gd name="connsiteY7" fmla="*/ 36519 h 49849"/>
              <a:gd name="connsiteX8" fmla="*/ 34165 w 43256"/>
              <a:gd name="connsiteY8" fmla="*/ 22813 h 49849"/>
              <a:gd name="connsiteX9" fmla="*/ 37416 w 43256"/>
              <a:gd name="connsiteY9" fmla="*/ 29949 h 49849"/>
              <a:gd name="connsiteX10" fmla="*/ 41834 w 43256"/>
              <a:gd name="connsiteY10" fmla="*/ 15213 h 49849"/>
              <a:gd name="connsiteX11" fmla="*/ 40386 w 43256"/>
              <a:gd name="connsiteY11" fmla="*/ 17889 h 49849"/>
              <a:gd name="connsiteX12" fmla="*/ 38360 w 43256"/>
              <a:gd name="connsiteY12" fmla="*/ 5285 h 49849"/>
              <a:gd name="connsiteX13" fmla="*/ 38436 w 43256"/>
              <a:gd name="connsiteY13" fmla="*/ 6549 h 49849"/>
              <a:gd name="connsiteX14" fmla="*/ 29114 w 43256"/>
              <a:gd name="connsiteY14" fmla="*/ 3811 h 49849"/>
              <a:gd name="connsiteX15" fmla="*/ 29856 w 43256"/>
              <a:gd name="connsiteY15" fmla="*/ 2199 h 49849"/>
              <a:gd name="connsiteX16" fmla="*/ 22177 w 43256"/>
              <a:gd name="connsiteY16" fmla="*/ 4579 h 49849"/>
              <a:gd name="connsiteX17" fmla="*/ 22536 w 43256"/>
              <a:gd name="connsiteY17" fmla="*/ 3189 h 49849"/>
              <a:gd name="connsiteX18" fmla="*/ 14036 w 43256"/>
              <a:gd name="connsiteY18" fmla="*/ 5051 h 49849"/>
              <a:gd name="connsiteX19" fmla="*/ 15336 w 43256"/>
              <a:gd name="connsiteY19" fmla="*/ 6399 h 49849"/>
              <a:gd name="connsiteX20" fmla="*/ 4163 w 43256"/>
              <a:gd name="connsiteY20" fmla="*/ 15648 h 49849"/>
              <a:gd name="connsiteX21" fmla="*/ 3936 w 43256"/>
              <a:gd name="connsiteY21" fmla="*/ 14229 h 49849"/>
              <a:gd name="connsiteX0" fmla="*/ 3936 w 43256"/>
              <a:gd name="connsiteY0" fmla="*/ 14229 h 49849"/>
              <a:gd name="connsiteX1" fmla="*/ 5659 w 43256"/>
              <a:gd name="connsiteY1" fmla="*/ 6766 h 49849"/>
              <a:gd name="connsiteX2" fmla="*/ 14041 w 43256"/>
              <a:gd name="connsiteY2" fmla="*/ 5061 h 49849"/>
              <a:gd name="connsiteX3" fmla="*/ 22492 w 43256"/>
              <a:gd name="connsiteY3" fmla="*/ 3291 h 49849"/>
              <a:gd name="connsiteX4" fmla="*/ 25785 w 43256"/>
              <a:gd name="connsiteY4" fmla="*/ 59 h 49849"/>
              <a:gd name="connsiteX5" fmla="*/ 29869 w 43256"/>
              <a:gd name="connsiteY5" fmla="*/ 2340 h 49849"/>
              <a:gd name="connsiteX6" fmla="*/ 35499 w 43256"/>
              <a:gd name="connsiteY6" fmla="*/ 549 h 49849"/>
              <a:gd name="connsiteX7" fmla="*/ 38354 w 43256"/>
              <a:gd name="connsiteY7" fmla="*/ 5435 h 49849"/>
              <a:gd name="connsiteX8" fmla="*/ 42018 w 43256"/>
              <a:gd name="connsiteY8" fmla="*/ 10177 h 49849"/>
              <a:gd name="connsiteX9" fmla="*/ 41854 w 43256"/>
              <a:gd name="connsiteY9" fmla="*/ 15319 h 49849"/>
              <a:gd name="connsiteX10" fmla="*/ 43052 w 43256"/>
              <a:gd name="connsiteY10" fmla="*/ 23181 h 49849"/>
              <a:gd name="connsiteX11" fmla="*/ 37440 w 43256"/>
              <a:gd name="connsiteY11" fmla="*/ 30063 h 49849"/>
              <a:gd name="connsiteX12" fmla="*/ 35431 w 43256"/>
              <a:gd name="connsiteY12" fmla="*/ 35960 h 49849"/>
              <a:gd name="connsiteX13" fmla="*/ 28591 w 43256"/>
              <a:gd name="connsiteY13" fmla="*/ 36674 h 49849"/>
              <a:gd name="connsiteX14" fmla="*/ 23703 w 43256"/>
              <a:gd name="connsiteY14" fmla="*/ 42965 h 49849"/>
              <a:gd name="connsiteX15" fmla="*/ 16516 w 43256"/>
              <a:gd name="connsiteY15" fmla="*/ 39125 h 49849"/>
              <a:gd name="connsiteX16" fmla="*/ 5840 w 43256"/>
              <a:gd name="connsiteY16" fmla="*/ 35331 h 49849"/>
              <a:gd name="connsiteX17" fmla="*/ 1146 w 43256"/>
              <a:gd name="connsiteY17" fmla="*/ 31109 h 49849"/>
              <a:gd name="connsiteX18" fmla="*/ 2149 w 43256"/>
              <a:gd name="connsiteY18" fmla="*/ 25410 h 49849"/>
              <a:gd name="connsiteX19" fmla="*/ 31 w 43256"/>
              <a:gd name="connsiteY19" fmla="*/ 19563 h 49849"/>
              <a:gd name="connsiteX20" fmla="*/ 3899 w 43256"/>
              <a:gd name="connsiteY20" fmla="*/ 14366 h 49849"/>
              <a:gd name="connsiteX21" fmla="*/ 3936 w 43256"/>
              <a:gd name="connsiteY21" fmla="*/ 14229 h 49849"/>
              <a:gd name="connsiteX0" fmla="*/ 652940 w 2235141"/>
              <a:gd name="connsiteY0" fmla="*/ 1524335 h 1607884"/>
              <a:gd name="connsiteX1" fmla="*/ 614234 w 2235141"/>
              <a:gd name="connsiteY1" fmla="*/ 1563041 h 1607884"/>
              <a:gd name="connsiteX0" fmla="*/ 600739 w 2235141"/>
              <a:gd name="connsiteY0" fmla="*/ 1515826 h 1607884"/>
              <a:gd name="connsiteX1" fmla="*/ 692179 w 2235141"/>
              <a:gd name="connsiteY1" fmla="*/ 1607266 h 1607884"/>
              <a:gd name="connsiteX0" fmla="*/ 623709 w 2235141"/>
              <a:gd name="connsiteY0" fmla="*/ 1400326 h 1607884"/>
              <a:gd name="connsiteX1" fmla="*/ 831267 w 2235141"/>
              <a:gd name="connsiteY1" fmla="*/ 1607884 h 1607884"/>
              <a:gd name="connsiteX0" fmla="*/ 4729 w 43256"/>
              <a:gd name="connsiteY0" fmla="*/ 26036 h 49849"/>
              <a:gd name="connsiteX1" fmla="*/ 2196 w 43256"/>
              <a:gd name="connsiteY1" fmla="*/ 25239 h 49849"/>
              <a:gd name="connsiteX2" fmla="*/ 6964 w 43256"/>
              <a:gd name="connsiteY2" fmla="*/ 34758 h 49849"/>
              <a:gd name="connsiteX3" fmla="*/ 5856 w 43256"/>
              <a:gd name="connsiteY3" fmla="*/ 35139 h 49849"/>
              <a:gd name="connsiteX4" fmla="*/ 16514 w 43256"/>
              <a:gd name="connsiteY4" fmla="*/ 38949 h 49849"/>
              <a:gd name="connsiteX5" fmla="*/ 15846 w 43256"/>
              <a:gd name="connsiteY5" fmla="*/ 37209 h 49849"/>
              <a:gd name="connsiteX6" fmla="*/ 28863 w 43256"/>
              <a:gd name="connsiteY6" fmla="*/ 34610 h 49849"/>
              <a:gd name="connsiteX7" fmla="*/ 28596 w 43256"/>
              <a:gd name="connsiteY7" fmla="*/ 36519 h 49849"/>
              <a:gd name="connsiteX8" fmla="*/ 34165 w 43256"/>
              <a:gd name="connsiteY8" fmla="*/ 22813 h 49849"/>
              <a:gd name="connsiteX9" fmla="*/ 37416 w 43256"/>
              <a:gd name="connsiteY9" fmla="*/ 29949 h 49849"/>
              <a:gd name="connsiteX10" fmla="*/ 41834 w 43256"/>
              <a:gd name="connsiteY10" fmla="*/ 15213 h 49849"/>
              <a:gd name="connsiteX11" fmla="*/ 40386 w 43256"/>
              <a:gd name="connsiteY11" fmla="*/ 17889 h 49849"/>
              <a:gd name="connsiteX12" fmla="*/ 38360 w 43256"/>
              <a:gd name="connsiteY12" fmla="*/ 5285 h 49849"/>
              <a:gd name="connsiteX13" fmla="*/ 38436 w 43256"/>
              <a:gd name="connsiteY13" fmla="*/ 6549 h 49849"/>
              <a:gd name="connsiteX14" fmla="*/ 29114 w 43256"/>
              <a:gd name="connsiteY14" fmla="*/ 3811 h 49849"/>
              <a:gd name="connsiteX15" fmla="*/ 29856 w 43256"/>
              <a:gd name="connsiteY15" fmla="*/ 2199 h 49849"/>
              <a:gd name="connsiteX16" fmla="*/ 22177 w 43256"/>
              <a:gd name="connsiteY16" fmla="*/ 4579 h 49849"/>
              <a:gd name="connsiteX17" fmla="*/ 22536 w 43256"/>
              <a:gd name="connsiteY17" fmla="*/ 3189 h 49849"/>
              <a:gd name="connsiteX18" fmla="*/ 14036 w 43256"/>
              <a:gd name="connsiteY18" fmla="*/ 5051 h 49849"/>
              <a:gd name="connsiteX19" fmla="*/ 15336 w 43256"/>
              <a:gd name="connsiteY19" fmla="*/ 6399 h 49849"/>
              <a:gd name="connsiteX20" fmla="*/ 4163 w 43256"/>
              <a:gd name="connsiteY20" fmla="*/ 15648 h 49849"/>
              <a:gd name="connsiteX21" fmla="*/ 3936 w 43256"/>
              <a:gd name="connsiteY21" fmla="*/ 14229 h 49849"/>
              <a:gd name="connsiteX0" fmla="*/ 3936 w 43256"/>
              <a:gd name="connsiteY0" fmla="*/ 14229 h 49830"/>
              <a:gd name="connsiteX1" fmla="*/ 5659 w 43256"/>
              <a:gd name="connsiteY1" fmla="*/ 6766 h 49830"/>
              <a:gd name="connsiteX2" fmla="*/ 14041 w 43256"/>
              <a:gd name="connsiteY2" fmla="*/ 5061 h 49830"/>
              <a:gd name="connsiteX3" fmla="*/ 22492 w 43256"/>
              <a:gd name="connsiteY3" fmla="*/ 3291 h 49830"/>
              <a:gd name="connsiteX4" fmla="*/ 25785 w 43256"/>
              <a:gd name="connsiteY4" fmla="*/ 59 h 49830"/>
              <a:gd name="connsiteX5" fmla="*/ 29869 w 43256"/>
              <a:gd name="connsiteY5" fmla="*/ 2340 h 49830"/>
              <a:gd name="connsiteX6" fmla="*/ 35499 w 43256"/>
              <a:gd name="connsiteY6" fmla="*/ 549 h 49830"/>
              <a:gd name="connsiteX7" fmla="*/ 38354 w 43256"/>
              <a:gd name="connsiteY7" fmla="*/ 5435 h 49830"/>
              <a:gd name="connsiteX8" fmla="*/ 42018 w 43256"/>
              <a:gd name="connsiteY8" fmla="*/ 10177 h 49830"/>
              <a:gd name="connsiteX9" fmla="*/ 41854 w 43256"/>
              <a:gd name="connsiteY9" fmla="*/ 15319 h 49830"/>
              <a:gd name="connsiteX10" fmla="*/ 43052 w 43256"/>
              <a:gd name="connsiteY10" fmla="*/ 23181 h 49830"/>
              <a:gd name="connsiteX11" fmla="*/ 37440 w 43256"/>
              <a:gd name="connsiteY11" fmla="*/ 30063 h 49830"/>
              <a:gd name="connsiteX12" fmla="*/ 35431 w 43256"/>
              <a:gd name="connsiteY12" fmla="*/ 35960 h 49830"/>
              <a:gd name="connsiteX13" fmla="*/ 28591 w 43256"/>
              <a:gd name="connsiteY13" fmla="*/ 36674 h 49830"/>
              <a:gd name="connsiteX14" fmla="*/ 23703 w 43256"/>
              <a:gd name="connsiteY14" fmla="*/ 42965 h 49830"/>
              <a:gd name="connsiteX15" fmla="*/ 16516 w 43256"/>
              <a:gd name="connsiteY15" fmla="*/ 39125 h 49830"/>
              <a:gd name="connsiteX16" fmla="*/ 5840 w 43256"/>
              <a:gd name="connsiteY16" fmla="*/ 35331 h 49830"/>
              <a:gd name="connsiteX17" fmla="*/ 1146 w 43256"/>
              <a:gd name="connsiteY17" fmla="*/ 31109 h 49830"/>
              <a:gd name="connsiteX18" fmla="*/ 2149 w 43256"/>
              <a:gd name="connsiteY18" fmla="*/ 25410 h 49830"/>
              <a:gd name="connsiteX19" fmla="*/ 31 w 43256"/>
              <a:gd name="connsiteY19" fmla="*/ 19563 h 49830"/>
              <a:gd name="connsiteX20" fmla="*/ 3899 w 43256"/>
              <a:gd name="connsiteY20" fmla="*/ 14366 h 49830"/>
              <a:gd name="connsiteX21" fmla="*/ 3936 w 43256"/>
              <a:gd name="connsiteY21" fmla="*/ 14229 h 49830"/>
              <a:gd name="connsiteX0" fmla="*/ 652940 w 2235141"/>
              <a:gd name="connsiteY0" fmla="*/ 1524335 h 1607266"/>
              <a:gd name="connsiteX1" fmla="*/ 614234 w 2235141"/>
              <a:gd name="connsiteY1" fmla="*/ 1563041 h 1607266"/>
              <a:gd name="connsiteX0" fmla="*/ 600739 w 2235141"/>
              <a:gd name="connsiteY0" fmla="*/ 1515826 h 1607266"/>
              <a:gd name="connsiteX1" fmla="*/ 692179 w 2235141"/>
              <a:gd name="connsiteY1" fmla="*/ 1607266 h 1607266"/>
              <a:gd name="connsiteX0" fmla="*/ 623709 w 2235141"/>
              <a:gd name="connsiteY0" fmla="*/ 1400326 h 1607266"/>
              <a:gd name="connsiteX1" fmla="*/ 1155117 w 2235141"/>
              <a:gd name="connsiteY1" fmla="*/ 1169734 h 1607266"/>
              <a:gd name="connsiteX0" fmla="*/ 4729 w 43256"/>
              <a:gd name="connsiteY0" fmla="*/ 26036 h 49830"/>
              <a:gd name="connsiteX1" fmla="*/ 2196 w 43256"/>
              <a:gd name="connsiteY1" fmla="*/ 25239 h 49830"/>
              <a:gd name="connsiteX2" fmla="*/ 6964 w 43256"/>
              <a:gd name="connsiteY2" fmla="*/ 34758 h 49830"/>
              <a:gd name="connsiteX3" fmla="*/ 5856 w 43256"/>
              <a:gd name="connsiteY3" fmla="*/ 35139 h 49830"/>
              <a:gd name="connsiteX4" fmla="*/ 16514 w 43256"/>
              <a:gd name="connsiteY4" fmla="*/ 38949 h 49830"/>
              <a:gd name="connsiteX5" fmla="*/ 15846 w 43256"/>
              <a:gd name="connsiteY5" fmla="*/ 37209 h 49830"/>
              <a:gd name="connsiteX6" fmla="*/ 28863 w 43256"/>
              <a:gd name="connsiteY6" fmla="*/ 34610 h 49830"/>
              <a:gd name="connsiteX7" fmla="*/ 28596 w 43256"/>
              <a:gd name="connsiteY7" fmla="*/ 36519 h 49830"/>
              <a:gd name="connsiteX8" fmla="*/ 34165 w 43256"/>
              <a:gd name="connsiteY8" fmla="*/ 22813 h 49830"/>
              <a:gd name="connsiteX9" fmla="*/ 37416 w 43256"/>
              <a:gd name="connsiteY9" fmla="*/ 29949 h 49830"/>
              <a:gd name="connsiteX10" fmla="*/ 41834 w 43256"/>
              <a:gd name="connsiteY10" fmla="*/ 15213 h 49830"/>
              <a:gd name="connsiteX11" fmla="*/ 40386 w 43256"/>
              <a:gd name="connsiteY11" fmla="*/ 17889 h 49830"/>
              <a:gd name="connsiteX12" fmla="*/ 38360 w 43256"/>
              <a:gd name="connsiteY12" fmla="*/ 5285 h 49830"/>
              <a:gd name="connsiteX13" fmla="*/ 38436 w 43256"/>
              <a:gd name="connsiteY13" fmla="*/ 6549 h 49830"/>
              <a:gd name="connsiteX14" fmla="*/ 29114 w 43256"/>
              <a:gd name="connsiteY14" fmla="*/ 3811 h 49830"/>
              <a:gd name="connsiteX15" fmla="*/ 29856 w 43256"/>
              <a:gd name="connsiteY15" fmla="*/ 2199 h 49830"/>
              <a:gd name="connsiteX16" fmla="*/ 22177 w 43256"/>
              <a:gd name="connsiteY16" fmla="*/ 4579 h 49830"/>
              <a:gd name="connsiteX17" fmla="*/ 22536 w 43256"/>
              <a:gd name="connsiteY17" fmla="*/ 3189 h 49830"/>
              <a:gd name="connsiteX18" fmla="*/ 14036 w 43256"/>
              <a:gd name="connsiteY18" fmla="*/ 5051 h 49830"/>
              <a:gd name="connsiteX19" fmla="*/ 15336 w 43256"/>
              <a:gd name="connsiteY19" fmla="*/ 6399 h 49830"/>
              <a:gd name="connsiteX20" fmla="*/ 4163 w 43256"/>
              <a:gd name="connsiteY20" fmla="*/ 15648 h 49830"/>
              <a:gd name="connsiteX21" fmla="*/ 3936 w 43256"/>
              <a:gd name="connsiteY21" fmla="*/ 14229 h 49830"/>
              <a:gd name="connsiteX0" fmla="*/ 3936 w 43256"/>
              <a:gd name="connsiteY0" fmla="*/ 14229 h 49830"/>
              <a:gd name="connsiteX1" fmla="*/ 5659 w 43256"/>
              <a:gd name="connsiteY1" fmla="*/ 6766 h 49830"/>
              <a:gd name="connsiteX2" fmla="*/ 14041 w 43256"/>
              <a:gd name="connsiteY2" fmla="*/ 5061 h 49830"/>
              <a:gd name="connsiteX3" fmla="*/ 22492 w 43256"/>
              <a:gd name="connsiteY3" fmla="*/ 3291 h 49830"/>
              <a:gd name="connsiteX4" fmla="*/ 25785 w 43256"/>
              <a:gd name="connsiteY4" fmla="*/ 59 h 49830"/>
              <a:gd name="connsiteX5" fmla="*/ 29869 w 43256"/>
              <a:gd name="connsiteY5" fmla="*/ 2340 h 49830"/>
              <a:gd name="connsiteX6" fmla="*/ 35499 w 43256"/>
              <a:gd name="connsiteY6" fmla="*/ 549 h 49830"/>
              <a:gd name="connsiteX7" fmla="*/ 38354 w 43256"/>
              <a:gd name="connsiteY7" fmla="*/ 5435 h 49830"/>
              <a:gd name="connsiteX8" fmla="*/ 42018 w 43256"/>
              <a:gd name="connsiteY8" fmla="*/ 10177 h 49830"/>
              <a:gd name="connsiteX9" fmla="*/ 41854 w 43256"/>
              <a:gd name="connsiteY9" fmla="*/ 15319 h 49830"/>
              <a:gd name="connsiteX10" fmla="*/ 43052 w 43256"/>
              <a:gd name="connsiteY10" fmla="*/ 23181 h 49830"/>
              <a:gd name="connsiteX11" fmla="*/ 37440 w 43256"/>
              <a:gd name="connsiteY11" fmla="*/ 30063 h 49830"/>
              <a:gd name="connsiteX12" fmla="*/ 35431 w 43256"/>
              <a:gd name="connsiteY12" fmla="*/ 35960 h 49830"/>
              <a:gd name="connsiteX13" fmla="*/ 28591 w 43256"/>
              <a:gd name="connsiteY13" fmla="*/ 36674 h 49830"/>
              <a:gd name="connsiteX14" fmla="*/ 23703 w 43256"/>
              <a:gd name="connsiteY14" fmla="*/ 42965 h 49830"/>
              <a:gd name="connsiteX15" fmla="*/ 16516 w 43256"/>
              <a:gd name="connsiteY15" fmla="*/ 39125 h 49830"/>
              <a:gd name="connsiteX16" fmla="*/ 5840 w 43256"/>
              <a:gd name="connsiteY16" fmla="*/ 35331 h 49830"/>
              <a:gd name="connsiteX17" fmla="*/ 1146 w 43256"/>
              <a:gd name="connsiteY17" fmla="*/ 31109 h 49830"/>
              <a:gd name="connsiteX18" fmla="*/ 2149 w 43256"/>
              <a:gd name="connsiteY18" fmla="*/ 25410 h 49830"/>
              <a:gd name="connsiteX19" fmla="*/ 31 w 43256"/>
              <a:gd name="connsiteY19" fmla="*/ 19563 h 49830"/>
              <a:gd name="connsiteX20" fmla="*/ 3899 w 43256"/>
              <a:gd name="connsiteY20" fmla="*/ 14366 h 49830"/>
              <a:gd name="connsiteX21" fmla="*/ 3936 w 43256"/>
              <a:gd name="connsiteY21" fmla="*/ 14229 h 49830"/>
              <a:gd name="connsiteX0" fmla="*/ 652940 w 2235141"/>
              <a:gd name="connsiteY0" fmla="*/ 1524335 h 1607266"/>
              <a:gd name="connsiteX1" fmla="*/ 614234 w 2235141"/>
              <a:gd name="connsiteY1" fmla="*/ 1563041 h 1607266"/>
              <a:gd name="connsiteX0" fmla="*/ 600739 w 2235141"/>
              <a:gd name="connsiteY0" fmla="*/ 1515826 h 1607266"/>
              <a:gd name="connsiteX1" fmla="*/ 692179 w 2235141"/>
              <a:gd name="connsiteY1" fmla="*/ 1607266 h 1607266"/>
              <a:gd name="connsiteX0" fmla="*/ 623709 w 2235141"/>
              <a:gd name="connsiteY0" fmla="*/ 1400326 h 1607266"/>
              <a:gd name="connsiteX1" fmla="*/ 1202382 w 2235141"/>
              <a:gd name="connsiteY1" fmla="*/ 1230643 h 1607266"/>
              <a:gd name="connsiteX2" fmla="*/ 1155117 w 2235141"/>
              <a:gd name="connsiteY2" fmla="*/ 1169734 h 1607266"/>
              <a:gd name="connsiteX0" fmla="*/ 4729 w 43256"/>
              <a:gd name="connsiteY0" fmla="*/ 26036 h 49830"/>
              <a:gd name="connsiteX1" fmla="*/ 2196 w 43256"/>
              <a:gd name="connsiteY1" fmla="*/ 25239 h 49830"/>
              <a:gd name="connsiteX2" fmla="*/ 6964 w 43256"/>
              <a:gd name="connsiteY2" fmla="*/ 34758 h 49830"/>
              <a:gd name="connsiteX3" fmla="*/ 5856 w 43256"/>
              <a:gd name="connsiteY3" fmla="*/ 35139 h 49830"/>
              <a:gd name="connsiteX4" fmla="*/ 16514 w 43256"/>
              <a:gd name="connsiteY4" fmla="*/ 38949 h 49830"/>
              <a:gd name="connsiteX5" fmla="*/ 15846 w 43256"/>
              <a:gd name="connsiteY5" fmla="*/ 37209 h 49830"/>
              <a:gd name="connsiteX6" fmla="*/ 28863 w 43256"/>
              <a:gd name="connsiteY6" fmla="*/ 34610 h 49830"/>
              <a:gd name="connsiteX7" fmla="*/ 28596 w 43256"/>
              <a:gd name="connsiteY7" fmla="*/ 36519 h 49830"/>
              <a:gd name="connsiteX8" fmla="*/ 34165 w 43256"/>
              <a:gd name="connsiteY8" fmla="*/ 22813 h 49830"/>
              <a:gd name="connsiteX9" fmla="*/ 37416 w 43256"/>
              <a:gd name="connsiteY9" fmla="*/ 29949 h 49830"/>
              <a:gd name="connsiteX10" fmla="*/ 41834 w 43256"/>
              <a:gd name="connsiteY10" fmla="*/ 15213 h 49830"/>
              <a:gd name="connsiteX11" fmla="*/ 40386 w 43256"/>
              <a:gd name="connsiteY11" fmla="*/ 17889 h 49830"/>
              <a:gd name="connsiteX12" fmla="*/ 38360 w 43256"/>
              <a:gd name="connsiteY12" fmla="*/ 5285 h 49830"/>
              <a:gd name="connsiteX13" fmla="*/ 38436 w 43256"/>
              <a:gd name="connsiteY13" fmla="*/ 6549 h 49830"/>
              <a:gd name="connsiteX14" fmla="*/ 29114 w 43256"/>
              <a:gd name="connsiteY14" fmla="*/ 3811 h 49830"/>
              <a:gd name="connsiteX15" fmla="*/ 29856 w 43256"/>
              <a:gd name="connsiteY15" fmla="*/ 2199 h 49830"/>
              <a:gd name="connsiteX16" fmla="*/ 22177 w 43256"/>
              <a:gd name="connsiteY16" fmla="*/ 4579 h 49830"/>
              <a:gd name="connsiteX17" fmla="*/ 22536 w 43256"/>
              <a:gd name="connsiteY17" fmla="*/ 3189 h 49830"/>
              <a:gd name="connsiteX18" fmla="*/ 14036 w 43256"/>
              <a:gd name="connsiteY18" fmla="*/ 5051 h 49830"/>
              <a:gd name="connsiteX19" fmla="*/ 15336 w 43256"/>
              <a:gd name="connsiteY19" fmla="*/ 6399 h 49830"/>
              <a:gd name="connsiteX20" fmla="*/ 4163 w 43256"/>
              <a:gd name="connsiteY20" fmla="*/ 15648 h 49830"/>
              <a:gd name="connsiteX21" fmla="*/ 3936 w 43256"/>
              <a:gd name="connsiteY21" fmla="*/ 14229 h 49830"/>
              <a:gd name="connsiteX0" fmla="*/ 3936 w 43256"/>
              <a:gd name="connsiteY0" fmla="*/ 14229 h 49830"/>
              <a:gd name="connsiteX1" fmla="*/ 5659 w 43256"/>
              <a:gd name="connsiteY1" fmla="*/ 6766 h 49830"/>
              <a:gd name="connsiteX2" fmla="*/ 14041 w 43256"/>
              <a:gd name="connsiteY2" fmla="*/ 5061 h 49830"/>
              <a:gd name="connsiteX3" fmla="*/ 22492 w 43256"/>
              <a:gd name="connsiteY3" fmla="*/ 3291 h 49830"/>
              <a:gd name="connsiteX4" fmla="*/ 25785 w 43256"/>
              <a:gd name="connsiteY4" fmla="*/ 59 h 49830"/>
              <a:gd name="connsiteX5" fmla="*/ 29869 w 43256"/>
              <a:gd name="connsiteY5" fmla="*/ 2340 h 49830"/>
              <a:gd name="connsiteX6" fmla="*/ 35499 w 43256"/>
              <a:gd name="connsiteY6" fmla="*/ 549 h 49830"/>
              <a:gd name="connsiteX7" fmla="*/ 38354 w 43256"/>
              <a:gd name="connsiteY7" fmla="*/ 5435 h 49830"/>
              <a:gd name="connsiteX8" fmla="*/ 42018 w 43256"/>
              <a:gd name="connsiteY8" fmla="*/ 10177 h 49830"/>
              <a:gd name="connsiteX9" fmla="*/ 41854 w 43256"/>
              <a:gd name="connsiteY9" fmla="*/ 15319 h 49830"/>
              <a:gd name="connsiteX10" fmla="*/ 43052 w 43256"/>
              <a:gd name="connsiteY10" fmla="*/ 23181 h 49830"/>
              <a:gd name="connsiteX11" fmla="*/ 37440 w 43256"/>
              <a:gd name="connsiteY11" fmla="*/ 30063 h 49830"/>
              <a:gd name="connsiteX12" fmla="*/ 35431 w 43256"/>
              <a:gd name="connsiteY12" fmla="*/ 35960 h 49830"/>
              <a:gd name="connsiteX13" fmla="*/ 28591 w 43256"/>
              <a:gd name="connsiteY13" fmla="*/ 36674 h 49830"/>
              <a:gd name="connsiteX14" fmla="*/ 23703 w 43256"/>
              <a:gd name="connsiteY14" fmla="*/ 42965 h 49830"/>
              <a:gd name="connsiteX15" fmla="*/ 16516 w 43256"/>
              <a:gd name="connsiteY15" fmla="*/ 39125 h 49830"/>
              <a:gd name="connsiteX16" fmla="*/ 5840 w 43256"/>
              <a:gd name="connsiteY16" fmla="*/ 35331 h 49830"/>
              <a:gd name="connsiteX17" fmla="*/ 1146 w 43256"/>
              <a:gd name="connsiteY17" fmla="*/ 31109 h 49830"/>
              <a:gd name="connsiteX18" fmla="*/ 2149 w 43256"/>
              <a:gd name="connsiteY18" fmla="*/ 25410 h 49830"/>
              <a:gd name="connsiteX19" fmla="*/ 31 w 43256"/>
              <a:gd name="connsiteY19" fmla="*/ 19563 h 49830"/>
              <a:gd name="connsiteX20" fmla="*/ 3899 w 43256"/>
              <a:gd name="connsiteY20" fmla="*/ 14366 h 49830"/>
              <a:gd name="connsiteX21" fmla="*/ 3936 w 43256"/>
              <a:gd name="connsiteY21" fmla="*/ 14229 h 49830"/>
              <a:gd name="connsiteX0" fmla="*/ 652940 w 2235141"/>
              <a:gd name="connsiteY0" fmla="*/ 1524335 h 1607266"/>
              <a:gd name="connsiteX1" fmla="*/ 614234 w 2235141"/>
              <a:gd name="connsiteY1" fmla="*/ 1563041 h 1607266"/>
              <a:gd name="connsiteX0" fmla="*/ 600739 w 2235141"/>
              <a:gd name="connsiteY0" fmla="*/ 1515826 h 1607266"/>
              <a:gd name="connsiteX1" fmla="*/ 692179 w 2235141"/>
              <a:gd name="connsiteY1" fmla="*/ 1607266 h 1607266"/>
              <a:gd name="connsiteX0" fmla="*/ 1176159 w 2235141"/>
              <a:gd name="connsiteY0" fmla="*/ 1181251 h 1607266"/>
              <a:gd name="connsiteX1" fmla="*/ 1202382 w 2235141"/>
              <a:gd name="connsiteY1" fmla="*/ 1230643 h 1607266"/>
              <a:gd name="connsiteX2" fmla="*/ 1155117 w 2235141"/>
              <a:gd name="connsiteY2" fmla="*/ 1169734 h 1607266"/>
              <a:gd name="connsiteX0" fmla="*/ 4729 w 43256"/>
              <a:gd name="connsiteY0" fmla="*/ 26036 h 49830"/>
              <a:gd name="connsiteX1" fmla="*/ 2196 w 43256"/>
              <a:gd name="connsiteY1" fmla="*/ 25239 h 49830"/>
              <a:gd name="connsiteX2" fmla="*/ 6964 w 43256"/>
              <a:gd name="connsiteY2" fmla="*/ 34758 h 49830"/>
              <a:gd name="connsiteX3" fmla="*/ 5856 w 43256"/>
              <a:gd name="connsiteY3" fmla="*/ 35139 h 49830"/>
              <a:gd name="connsiteX4" fmla="*/ 16514 w 43256"/>
              <a:gd name="connsiteY4" fmla="*/ 38949 h 49830"/>
              <a:gd name="connsiteX5" fmla="*/ 15846 w 43256"/>
              <a:gd name="connsiteY5" fmla="*/ 37209 h 49830"/>
              <a:gd name="connsiteX6" fmla="*/ 28863 w 43256"/>
              <a:gd name="connsiteY6" fmla="*/ 34610 h 49830"/>
              <a:gd name="connsiteX7" fmla="*/ 28596 w 43256"/>
              <a:gd name="connsiteY7" fmla="*/ 36519 h 49830"/>
              <a:gd name="connsiteX8" fmla="*/ 34165 w 43256"/>
              <a:gd name="connsiteY8" fmla="*/ 22813 h 49830"/>
              <a:gd name="connsiteX9" fmla="*/ 37416 w 43256"/>
              <a:gd name="connsiteY9" fmla="*/ 29949 h 49830"/>
              <a:gd name="connsiteX10" fmla="*/ 41834 w 43256"/>
              <a:gd name="connsiteY10" fmla="*/ 15213 h 49830"/>
              <a:gd name="connsiteX11" fmla="*/ 40386 w 43256"/>
              <a:gd name="connsiteY11" fmla="*/ 17889 h 49830"/>
              <a:gd name="connsiteX12" fmla="*/ 38360 w 43256"/>
              <a:gd name="connsiteY12" fmla="*/ 5285 h 49830"/>
              <a:gd name="connsiteX13" fmla="*/ 38436 w 43256"/>
              <a:gd name="connsiteY13" fmla="*/ 6549 h 49830"/>
              <a:gd name="connsiteX14" fmla="*/ 29114 w 43256"/>
              <a:gd name="connsiteY14" fmla="*/ 3811 h 49830"/>
              <a:gd name="connsiteX15" fmla="*/ 29856 w 43256"/>
              <a:gd name="connsiteY15" fmla="*/ 2199 h 49830"/>
              <a:gd name="connsiteX16" fmla="*/ 22177 w 43256"/>
              <a:gd name="connsiteY16" fmla="*/ 4579 h 49830"/>
              <a:gd name="connsiteX17" fmla="*/ 22536 w 43256"/>
              <a:gd name="connsiteY17" fmla="*/ 3189 h 49830"/>
              <a:gd name="connsiteX18" fmla="*/ 14036 w 43256"/>
              <a:gd name="connsiteY18" fmla="*/ 5051 h 49830"/>
              <a:gd name="connsiteX19" fmla="*/ 15336 w 43256"/>
              <a:gd name="connsiteY19" fmla="*/ 6399 h 49830"/>
              <a:gd name="connsiteX20" fmla="*/ 4163 w 43256"/>
              <a:gd name="connsiteY20" fmla="*/ 15648 h 49830"/>
              <a:gd name="connsiteX21" fmla="*/ 3936 w 43256"/>
              <a:gd name="connsiteY21" fmla="*/ 14229 h 49830"/>
              <a:gd name="connsiteX0" fmla="*/ 3936 w 43256"/>
              <a:gd name="connsiteY0" fmla="*/ 14229 h 48459"/>
              <a:gd name="connsiteX1" fmla="*/ 5659 w 43256"/>
              <a:gd name="connsiteY1" fmla="*/ 6766 h 48459"/>
              <a:gd name="connsiteX2" fmla="*/ 14041 w 43256"/>
              <a:gd name="connsiteY2" fmla="*/ 5061 h 48459"/>
              <a:gd name="connsiteX3" fmla="*/ 22492 w 43256"/>
              <a:gd name="connsiteY3" fmla="*/ 3291 h 48459"/>
              <a:gd name="connsiteX4" fmla="*/ 25785 w 43256"/>
              <a:gd name="connsiteY4" fmla="*/ 59 h 48459"/>
              <a:gd name="connsiteX5" fmla="*/ 29869 w 43256"/>
              <a:gd name="connsiteY5" fmla="*/ 2340 h 48459"/>
              <a:gd name="connsiteX6" fmla="*/ 35499 w 43256"/>
              <a:gd name="connsiteY6" fmla="*/ 549 h 48459"/>
              <a:gd name="connsiteX7" fmla="*/ 38354 w 43256"/>
              <a:gd name="connsiteY7" fmla="*/ 5435 h 48459"/>
              <a:gd name="connsiteX8" fmla="*/ 42018 w 43256"/>
              <a:gd name="connsiteY8" fmla="*/ 10177 h 48459"/>
              <a:gd name="connsiteX9" fmla="*/ 41854 w 43256"/>
              <a:gd name="connsiteY9" fmla="*/ 15319 h 48459"/>
              <a:gd name="connsiteX10" fmla="*/ 43052 w 43256"/>
              <a:gd name="connsiteY10" fmla="*/ 23181 h 48459"/>
              <a:gd name="connsiteX11" fmla="*/ 37440 w 43256"/>
              <a:gd name="connsiteY11" fmla="*/ 30063 h 48459"/>
              <a:gd name="connsiteX12" fmla="*/ 35431 w 43256"/>
              <a:gd name="connsiteY12" fmla="*/ 35960 h 48459"/>
              <a:gd name="connsiteX13" fmla="*/ 28591 w 43256"/>
              <a:gd name="connsiteY13" fmla="*/ 36674 h 48459"/>
              <a:gd name="connsiteX14" fmla="*/ 23703 w 43256"/>
              <a:gd name="connsiteY14" fmla="*/ 42965 h 48459"/>
              <a:gd name="connsiteX15" fmla="*/ 16516 w 43256"/>
              <a:gd name="connsiteY15" fmla="*/ 39125 h 48459"/>
              <a:gd name="connsiteX16" fmla="*/ 5840 w 43256"/>
              <a:gd name="connsiteY16" fmla="*/ 35331 h 48459"/>
              <a:gd name="connsiteX17" fmla="*/ 1146 w 43256"/>
              <a:gd name="connsiteY17" fmla="*/ 31109 h 48459"/>
              <a:gd name="connsiteX18" fmla="*/ 2149 w 43256"/>
              <a:gd name="connsiteY18" fmla="*/ 25410 h 48459"/>
              <a:gd name="connsiteX19" fmla="*/ 31 w 43256"/>
              <a:gd name="connsiteY19" fmla="*/ 19563 h 48459"/>
              <a:gd name="connsiteX20" fmla="*/ 3899 w 43256"/>
              <a:gd name="connsiteY20" fmla="*/ 14366 h 48459"/>
              <a:gd name="connsiteX21" fmla="*/ 3936 w 43256"/>
              <a:gd name="connsiteY21" fmla="*/ 14229 h 48459"/>
              <a:gd name="connsiteX0" fmla="*/ 652940 w 2235141"/>
              <a:gd name="connsiteY0" fmla="*/ 1524335 h 1563041"/>
              <a:gd name="connsiteX1" fmla="*/ 614234 w 2235141"/>
              <a:gd name="connsiteY1" fmla="*/ 1563041 h 1563041"/>
              <a:gd name="connsiteX0" fmla="*/ 600739 w 2235141"/>
              <a:gd name="connsiteY0" fmla="*/ 1515826 h 1563041"/>
              <a:gd name="connsiteX1" fmla="*/ 1216054 w 2235141"/>
              <a:gd name="connsiteY1" fmla="*/ 1254841 h 1563041"/>
              <a:gd name="connsiteX0" fmla="*/ 1176159 w 2235141"/>
              <a:gd name="connsiteY0" fmla="*/ 1181251 h 1563041"/>
              <a:gd name="connsiteX1" fmla="*/ 1202382 w 2235141"/>
              <a:gd name="connsiteY1" fmla="*/ 1230643 h 1563041"/>
              <a:gd name="connsiteX2" fmla="*/ 1155117 w 2235141"/>
              <a:gd name="connsiteY2" fmla="*/ 1169734 h 1563041"/>
              <a:gd name="connsiteX0" fmla="*/ 4729 w 43256"/>
              <a:gd name="connsiteY0" fmla="*/ 26036 h 48459"/>
              <a:gd name="connsiteX1" fmla="*/ 2196 w 43256"/>
              <a:gd name="connsiteY1" fmla="*/ 25239 h 48459"/>
              <a:gd name="connsiteX2" fmla="*/ 6964 w 43256"/>
              <a:gd name="connsiteY2" fmla="*/ 34758 h 48459"/>
              <a:gd name="connsiteX3" fmla="*/ 5856 w 43256"/>
              <a:gd name="connsiteY3" fmla="*/ 35139 h 48459"/>
              <a:gd name="connsiteX4" fmla="*/ 16514 w 43256"/>
              <a:gd name="connsiteY4" fmla="*/ 38949 h 48459"/>
              <a:gd name="connsiteX5" fmla="*/ 15846 w 43256"/>
              <a:gd name="connsiteY5" fmla="*/ 37209 h 48459"/>
              <a:gd name="connsiteX6" fmla="*/ 28863 w 43256"/>
              <a:gd name="connsiteY6" fmla="*/ 34610 h 48459"/>
              <a:gd name="connsiteX7" fmla="*/ 28596 w 43256"/>
              <a:gd name="connsiteY7" fmla="*/ 36519 h 48459"/>
              <a:gd name="connsiteX8" fmla="*/ 34165 w 43256"/>
              <a:gd name="connsiteY8" fmla="*/ 22813 h 48459"/>
              <a:gd name="connsiteX9" fmla="*/ 37416 w 43256"/>
              <a:gd name="connsiteY9" fmla="*/ 29949 h 48459"/>
              <a:gd name="connsiteX10" fmla="*/ 41834 w 43256"/>
              <a:gd name="connsiteY10" fmla="*/ 15213 h 48459"/>
              <a:gd name="connsiteX11" fmla="*/ 40386 w 43256"/>
              <a:gd name="connsiteY11" fmla="*/ 17889 h 48459"/>
              <a:gd name="connsiteX12" fmla="*/ 38360 w 43256"/>
              <a:gd name="connsiteY12" fmla="*/ 5285 h 48459"/>
              <a:gd name="connsiteX13" fmla="*/ 38436 w 43256"/>
              <a:gd name="connsiteY13" fmla="*/ 6549 h 48459"/>
              <a:gd name="connsiteX14" fmla="*/ 29114 w 43256"/>
              <a:gd name="connsiteY14" fmla="*/ 3811 h 48459"/>
              <a:gd name="connsiteX15" fmla="*/ 29856 w 43256"/>
              <a:gd name="connsiteY15" fmla="*/ 2199 h 48459"/>
              <a:gd name="connsiteX16" fmla="*/ 22177 w 43256"/>
              <a:gd name="connsiteY16" fmla="*/ 4579 h 48459"/>
              <a:gd name="connsiteX17" fmla="*/ 22536 w 43256"/>
              <a:gd name="connsiteY17" fmla="*/ 3189 h 48459"/>
              <a:gd name="connsiteX18" fmla="*/ 14036 w 43256"/>
              <a:gd name="connsiteY18" fmla="*/ 5051 h 48459"/>
              <a:gd name="connsiteX19" fmla="*/ 15336 w 43256"/>
              <a:gd name="connsiteY19" fmla="*/ 6399 h 48459"/>
              <a:gd name="connsiteX20" fmla="*/ 4163 w 43256"/>
              <a:gd name="connsiteY20" fmla="*/ 15648 h 48459"/>
              <a:gd name="connsiteX21" fmla="*/ 3936 w 43256"/>
              <a:gd name="connsiteY21" fmla="*/ 14229 h 48459"/>
              <a:gd name="connsiteX0" fmla="*/ 3936 w 43256"/>
              <a:gd name="connsiteY0" fmla="*/ 14229 h 48459"/>
              <a:gd name="connsiteX1" fmla="*/ 5659 w 43256"/>
              <a:gd name="connsiteY1" fmla="*/ 6766 h 48459"/>
              <a:gd name="connsiteX2" fmla="*/ 14041 w 43256"/>
              <a:gd name="connsiteY2" fmla="*/ 5061 h 48459"/>
              <a:gd name="connsiteX3" fmla="*/ 22492 w 43256"/>
              <a:gd name="connsiteY3" fmla="*/ 3291 h 48459"/>
              <a:gd name="connsiteX4" fmla="*/ 25785 w 43256"/>
              <a:gd name="connsiteY4" fmla="*/ 59 h 48459"/>
              <a:gd name="connsiteX5" fmla="*/ 29869 w 43256"/>
              <a:gd name="connsiteY5" fmla="*/ 2340 h 48459"/>
              <a:gd name="connsiteX6" fmla="*/ 35499 w 43256"/>
              <a:gd name="connsiteY6" fmla="*/ 549 h 48459"/>
              <a:gd name="connsiteX7" fmla="*/ 38354 w 43256"/>
              <a:gd name="connsiteY7" fmla="*/ 5435 h 48459"/>
              <a:gd name="connsiteX8" fmla="*/ 42018 w 43256"/>
              <a:gd name="connsiteY8" fmla="*/ 10177 h 48459"/>
              <a:gd name="connsiteX9" fmla="*/ 41854 w 43256"/>
              <a:gd name="connsiteY9" fmla="*/ 15319 h 48459"/>
              <a:gd name="connsiteX10" fmla="*/ 43052 w 43256"/>
              <a:gd name="connsiteY10" fmla="*/ 23181 h 48459"/>
              <a:gd name="connsiteX11" fmla="*/ 37440 w 43256"/>
              <a:gd name="connsiteY11" fmla="*/ 30063 h 48459"/>
              <a:gd name="connsiteX12" fmla="*/ 35431 w 43256"/>
              <a:gd name="connsiteY12" fmla="*/ 35960 h 48459"/>
              <a:gd name="connsiteX13" fmla="*/ 28591 w 43256"/>
              <a:gd name="connsiteY13" fmla="*/ 36674 h 48459"/>
              <a:gd name="connsiteX14" fmla="*/ 23703 w 43256"/>
              <a:gd name="connsiteY14" fmla="*/ 42965 h 48459"/>
              <a:gd name="connsiteX15" fmla="*/ 16516 w 43256"/>
              <a:gd name="connsiteY15" fmla="*/ 39125 h 48459"/>
              <a:gd name="connsiteX16" fmla="*/ 5840 w 43256"/>
              <a:gd name="connsiteY16" fmla="*/ 35331 h 48459"/>
              <a:gd name="connsiteX17" fmla="*/ 1146 w 43256"/>
              <a:gd name="connsiteY17" fmla="*/ 31109 h 48459"/>
              <a:gd name="connsiteX18" fmla="*/ 2149 w 43256"/>
              <a:gd name="connsiteY18" fmla="*/ 25410 h 48459"/>
              <a:gd name="connsiteX19" fmla="*/ 31 w 43256"/>
              <a:gd name="connsiteY19" fmla="*/ 19563 h 48459"/>
              <a:gd name="connsiteX20" fmla="*/ 3899 w 43256"/>
              <a:gd name="connsiteY20" fmla="*/ 14366 h 48459"/>
              <a:gd name="connsiteX21" fmla="*/ 3936 w 43256"/>
              <a:gd name="connsiteY21" fmla="*/ 14229 h 48459"/>
              <a:gd name="connsiteX0" fmla="*/ 1081565 w 2235141"/>
              <a:gd name="connsiteY0" fmla="*/ 1133810 h 1563041"/>
              <a:gd name="connsiteX1" fmla="*/ 614234 w 2235141"/>
              <a:gd name="connsiteY1" fmla="*/ 1563041 h 1563041"/>
              <a:gd name="connsiteX0" fmla="*/ 600739 w 2235141"/>
              <a:gd name="connsiteY0" fmla="*/ 1515826 h 1563041"/>
              <a:gd name="connsiteX1" fmla="*/ 1216054 w 2235141"/>
              <a:gd name="connsiteY1" fmla="*/ 1254841 h 1563041"/>
              <a:gd name="connsiteX0" fmla="*/ 1176159 w 2235141"/>
              <a:gd name="connsiteY0" fmla="*/ 1181251 h 1563041"/>
              <a:gd name="connsiteX1" fmla="*/ 1202382 w 2235141"/>
              <a:gd name="connsiteY1" fmla="*/ 1230643 h 1563041"/>
              <a:gd name="connsiteX2" fmla="*/ 1155117 w 2235141"/>
              <a:gd name="connsiteY2" fmla="*/ 1169734 h 1563041"/>
              <a:gd name="connsiteX0" fmla="*/ 4729 w 43256"/>
              <a:gd name="connsiteY0" fmla="*/ 26036 h 48459"/>
              <a:gd name="connsiteX1" fmla="*/ 2196 w 43256"/>
              <a:gd name="connsiteY1" fmla="*/ 25239 h 48459"/>
              <a:gd name="connsiteX2" fmla="*/ 6964 w 43256"/>
              <a:gd name="connsiteY2" fmla="*/ 34758 h 48459"/>
              <a:gd name="connsiteX3" fmla="*/ 5856 w 43256"/>
              <a:gd name="connsiteY3" fmla="*/ 35139 h 48459"/>
              <a:gd name="connsiteX4" fmla="*/ 16514 w 43256"/>
              <a:gd name="connsiteY4" fmla="*/ 38949 h 48459"/>
              <a:gd name="connsiteX5" fmla="*/ 15846 w 43256"/>
              <a:gd name="connsiteY5" fmla="*/ 37209 h 48459"/>
              <a:gd name="connsiteX6" fmla="*/ 28863 w 43256"/>
              <a:gd name="connsiteY6" fmla="*/ 34610 h 48459"/>
              <a:gd name="connsiteX7" fmla="*/ 28596 w 43256"/>
              <a:gd name="connsiteY7" fmla="*/ 36519 h 48459"/>
              <a:gd name="connsiteX8" fmla="*/ 34165 w 43256"/>
              <a:gd name="connsiteY8" fmla="*/ 22813 h 48459"/>
              <a:gd name="connsiteX9" fmla="*/ 37416 w 43256"/>
              <a:gd name="connsiteY9" fmla="*/ 29949 h 48459"/>
              <a:gd name="connsiteX10" fmla="*/ 41834 w 43256"/>
              <a:gd name="connsiteY10" fmla="*/ 15213 h 48459"/>
              <a:gd name="connsiteX11" fmla="*/ 40386 w 43256"/>
              <a:gd name="connsiteY11" fmla="*/ 17889 h 48459"/>
              <a:gd name="connsiteX12" fmla="*/ 38360 w 43256"/>
              <a:gd name="connsiteY12" fmla="*/ 5285 h 48459"/>
              <a:gd name="connsiteX13" fmla="*/ 38436 w 43256"/>
              <a:gd name="connsiteY13" fmla="*/ 6549 h 48459"/>
              <a:gd name="connsiteX14" fmla="*/ 29114 w 43256"/>
              <a:gd name="connsiteY14" fmla="*/ 3811 h 48459"/>
              <a:gd name="connsiteX15" fmla="*/ 29856 w 43256"/>
              <a:gd name="connsiteY15" fmla="*/ 2199 h 48459"/>
              <a:gd name="connsiteX16" fmla="*/ 22177 w 43256"/>
              <a:gd name="connsiteY16" fmla="*/ 4579 h 48459"/>
              <a:gd name="connsiteX17" fmla="*/ 22536 w 43256"/>
              <a:gd name="connsiteY17" fmla="*/ 3189 h 48459"/>
              <a:gd name="connsiteX18" fmla="*/ 14036 w 43256"/>
              <a:gd name="connsiteY18" fmla="*/ 5051 h 48459"/>
              <a:gd name="connsiteX19" fmla="*/ 15336 w 43256"/>
              <a:gd name="connsiteY19" fmla="*/ 6399 h 48459"/>
              <a:gd name="connsiteX20" fmla="*/ 4163 w 43256"/>
              <a:gd name="connsiteY20" fmla="*/ 15648 h 48459"/>
              <a:gd name="connsiteX21" fmla="*/ 3936 w 43256"/>
              <a:gd name="connsiteY21" fmla="*/ 14229 h 48459"/>
              <a:gd name="connsiteX0" fmla="*/ 3936 w 43256"/>
              <a:gd name="connsiteY0" fmla="*/ 14229 h 46995"/>
              <a:gd name="connsiteX1" fmla="*/ 5659 w 43256"/>
              <a:gd name="connsiteY1" fmla="*/ 6766 h 46995"/>
              <a:gd name="connsiteX2" fmla="*/ 14041 w 43256"/>
              <a:gd name="connsiteY2" fmla="*/ 5061 h 46995"/>
              <a:gd name="connsiteX3" fmla="*/ 22492 w 43256"/>
              <a:gd name="connsiteY3" fmla="*/ 3291 h 46995"/>
              <a:gd name="connsiteX4" fmla="*/ 25785 w 43256"/>
              <a:gd name="connsiteY4" fmla="*/ 59 h 46995"/>
              <a:gd name="connsiteX5" fmla="*/ 29869 w 43256"/>
              <a:gd name="connsiteY5" fmla="*/ 2340 h 46995"/>
              <a:gd name="connsiteX6" fmla="*/ 35499 w 43256"/>
              <a:gd name="connsiteY6" fmla="*/ 549 h 46995"/>
              <a:gd name="connsiteX7" fmla="*/ 38354 w 43256"/>
              <a:gd name="connsiteY7" fmla="*/ 5435 h 46995"/>
              <a:gd name="connsiteX8" fmla="*/ 42018 w 43256"/>
              <a:gd name="connsiteY8" fmla="*/ 10177 h 46995"/>
              <a:gd name="connsiteX9" fmla="*/ 41854 w 43256"/>
              <a:gd name="connsiteY9" fmla="*/ 15319 h 46995"/>
              <a:gd name="connsiteX10" fmla="*/ 43052 w 43256"/>
              <a:gd name="connsiteY10" fmla="*/ 23181 h 46995"/>
              <a:gd name="connsiteX11" fmla="*/ 37440 w 43256"/>
              <a:gd name="connsiteY11" fmla="*/ 30063 h 46995"/>
              <a:gd name="connsiteX12" fmla="*/ 35431 w 43256"/>
              <a:gd name="connsiteY12" fmla="*/ 35960 h 46995"/>
              <a:gd name="connsiteX13" fmla="*/ 28591 w 43256"/>
              <a:gd name="connsiteY13" fmla="*/ 36674 h 46995"/>
              <a:gd name="connsiteX14" fmla="*/ 23703 w 43256"/>
              <a:gd name="connsiteY14" fmla="*/ 42965 h 46995"/>
              <a:gd name="connsiteX15" fmla="*/ 16516 w 43256"/>
              <a:gd name="connsiteY15" fmla="*/ 39125 h 46995"/>
              <a:gd name="connsiteX16" fmla="*/ 5840 w 43256"/>
              <a:gd name="connsiteY16" fmla="*/ 35331 h 46995"/>
              <a:gd name="connsiteX17" fmla="*/ 1146 w 43256"/>
              <a:gd name="connsiteY17" fmla="*/ 31109 h 46995"/>
              <a:gd name="connsiteX18" fmla="*/ 2149 w 43256"/>
              <a:gd name="connsiteY18" fmla="*/ 25410 h 46995"/>
              <a:gd name="connsiteX19" fmla="*/ 31 w 43256"/>
              <a:gd name="connsiteY19" fmla="*/ 19563 h 46995"/>
              <a:gd name="connsiteX20" fmla="*/ 3899 w 43256"/>
              <a:gd name="connsiteY20" fmla="*/ 14366 h 46995"/>
              <a:gd name="connsiteX21" fmla="*/ 3936 w 43256"/>
              <a:gd name="connsiteY21" fmla="*/ 14229 h 46995"/>
              <a:gd name="connsiteX0" fmla="*/ 1081565 w 2235141"/>
              <a:gd name="connsiteY0" fmla="*/ 1133810 h 1515826"/>
              <a:gd name="connsiteX1" fmla="*/ 1100009 w 2235141"/>
              <a:gd name="connsiteY1" fmla="*/ 1201091 h 1515826"/>
              <a:gd name="connsiteX0" fmla="*/ 600739 w 2235141"/>
              <a:gd name="connsiteY0" fmla="*/ 1515826 h 1515826"/>
              <a:gd name="connsiteX1" fmla="*/ 1216054 w 2235141"/>
              <a:gd name="connsiteY1" fmla="*/ 1254841 h 1515826"/>
              <a:gd name="connsiteX0" fmla="*/ 1176159 w 2235141"/>
              <a:gd name="connsiteY0" fmla="*/ 1181251 h 1515826"/>
              <a:gd name="connsiteX1" fmla="*/ 1202382 w 2235141"/>
              <a:gd name="connsiteY1" fmla="*/ 1230643 h 1515826"/>
              <a:gd name="connsiteX2" fmla="*/ 1155117 w 2235141"/>
              <a:gd name="connsiteY2" fmla="*/ 1169734 h 1515826"/>
              <a:gd name="connsiteX0" fmla="*/ 4729 w 43256"/>
              <a:gd name="connsiteY0" fmla="*/ 26036 h 46995"/>
              <a:gd name="connsiteX1" fmla="*/ 2196 w 43256"/>
              <a:gd name="connsiteY1" fmla="*/ 25239 h 46995"/>
              <a:gd name="connsiteX2" fmla="*/ 6964 w 43256"/>
              <a:gd name="connsiteY2" fmla="*/ 34758 h 46995"/>
              <a:gd name="connsiteX3" fmla="*/ 5856 w 43256"/>
              <a:gd name="connsiteY3" fmla="*/ 35139 h 46995"/>
              <a:gd name="connsiteX4" fmla="*/ 16514 w 43256"/>
              <a:gd name="connsiteY4" fmla="*/ 38949 h 46995"/>
              <a:gd name="connsiteX5" fmla="*/ 15846 w 43256"/>
              <a:gd name="connsiteY5" fmla="*/ 37209 h 46995"/>
              <a:gd name="connsiteX6" fmla="*/ 28863 w 43256"/>
              <a:gd name="connsiteY6" fmla="*/ 34610 h 46995"/>
              <a:gd name="connsiteX7" fmla="*/ 28596 w 43256"/>
              <a:gd name="connsiteY7" fmla="*/ 36519 h 46995"/>
              <a:gd name="connsiteX8" fmla="*/ 34165 w 43256"/>
              <a:gd name="connsiteY8" fmla="*/ 22813 h 46995"/>
              <a:gd name="connsiteX9" fmla="*/ 37416 w 43256"/>
              <a:gd name="connsiteY9" fmla="*/ 29949 h 46995"/>
              <a:gd name="connsiteX10" fmla="*/ 41834 w 43256"/>
              <a:gd name="connsiteY10" fmla="*/ 15213 h 46995"/>
              <a:gd name="connsiteX11" fmla="*/ 40386 w 43256"/>
              <a:gd name="connsiteY11" fmla="*/ 17889 h 46995"/>
              <a:gd name="connsiteX12" fmla="*/ 38360 w 43256"/>
              <a:gd name="connsiteY12" fmla="*/ 5285 h 46995"/>
              <a:gd name="connsiteX13" fmla="*/ 38436 w 43256"/>
              <a:gd name="connsiteY13" fmla="*/ 6549 h 46995"/>
              <a:gd name="connsiteX14" fmla="*/ 29114 w 43256"/>
              <a:gd name="connsiteY14" fmla="*/ 3811 h 46995"/>
              <a:gd name="connsiteX15" fmla="*/ 29856 w 43256"/>
              <a:gd name="connsiteY15" fmla="*/ 2199 h 46995"/>
              <a:gd name="connsiteX16" fmla="*/ 22177 w 43256"/>
              <a:gd name="connsiteY16" fmla="*/ 4579 h 46995"/>
              <a:gd name="connsiteX17" fmla="*/ 22536 w 43256"/>
              <a:gd name="connsiteY17" fmla="*/ 3189 h 46995"/>
              <a:gd name="connsiteX18" fmla="*/ 14036 w 43256"/>
              <a:gd name="connsiteY18" fmla="*/ 5051 h 46995"/>
              <a:gd name="connsiteX19" fmla="*/ 15336 w 43256"/>
              <a:gd name="connsiteY19" fmla="*/ 6399 h 46995"/>
              <a:gd name="connsiteX20" fmla="*/ 4163 w 43256"/>
              <a:gd name="connsiteY20" fmla="*/ 15648 h 46995"/>
              <a:gd name="connsiteX21" fmla="*/ 3936 w 43256"/>
              <a:gd name="connsiteY21" fmla="*/ 14229 h 46995"/>
              <a:gd name="connsiteX0" fmla="*/ 3936 w 43256"/>
              <a:gd name="connsiteY0" fmla="*/ 14229 h 43219"/>
              <a:gd name="connsiteX1" fmla="*/ 5659 w 43256"/>
              <a:gd name="connsiteY1" fmla="*/ 6766 h 43219"/>
              <a:gd name="connsiteX2" fmla="*/ 14041 w 43256"/>
              <a:gd name="connsiteY2" fmla="*/ 5061 h 43219"/>
              <a:gd name="connsiteX3" fmla="*/ 22492 w 43256"/>
              <a:gd name="connsiteY3" fmla="*/ 3291 h 43219"/>
              <a:gd name="connsiteX4" fmla="*/ 25785 w 43256"/>
              <a:gd name="connsiteY4" fmla="*/ 59 h 43219"/>
              <a:gd name="connsiteX5" fmla="*/ 29869 w 43256"/>
              <a:gd name="connsiteY5" fmla="*/ 2340 h 43219"/>
              <a:gd name="connsiteX6" fmla="*/ 35499 w 43256"/>
              <a:gd name="connsiteY6" fmla="*/ 549 h 43219"/>
              <a:gd name="connsiteX7" fmla="*/ 38354 w 43256"/>
              <a:gd name="connsiteY7" fmla="*/ 5435 h 43219"/>
              <a:gd name="connsiteX8" fmla="*/ 42018 w 43256"/>
              <a:gd name="connsiteY8" fmla="*/ 10177 h 43219"/>
              <a:gd name="connsiteX9" fmla="*/ 41854 w 43256"/>
              <a:gd name="connsiteY9" fmla="*/ 15319 h 43219"/>
              <a:gd name="connsiteX10" fmla="*/ 43052 w 43256"/>
              <a:gd name="connsiteY10" fmla="*/ 23181 h 43219"/>
              <a:gd name="connsiteX11" fmla="*/ 37440 w 43256"/>
              <a:gd name="connsiteY11" fmla="*/ 30063 h 43219"/>
              <a:gd name="connsiteX12" fmla="*/ 35431 w 43256"/>
              <a:gd name="connsiteY12" fmla="*/ 35960 h 43219"/>
              <a:gd name="connsiteX13" fmla="*/ 28591 w 43256"/>
              <a:gd name="connsiteY13" fmla="*/ 36674 h 43219"/>
              <a:gd name="connsiteX14" fmla="*/ 23703 w 43256"/>
              <a:gd name="connsiteY14" fmla="*/ 42965 h 43219"/>
              <a:gd name="connsiteX15" fmla="*/ 16516 w 43256"/>
              <a:gd name="connsiteY15" fmla="*/ 39125 h 43219"/>
              <a:gd name="connsiteX16" fmla="*/ 5840 w 43256"/>
              <a:gd name="connsiteY16" fmla="*/ 35331 h 43219"/>
              <a:gd name="connsiteX17" fmla="*/ 1146 w 43256"/>
              <a:gd name="connsiteY17" fmla="*/ 31109 h 43219"/>
              <a:gd name="connsiteX18" fmla="*/ 2149 w 43256"/>
              <a:gd name="connsiteY18" fmla="*/ 25410 h 43219"/>
              <a:gd name="connsiteX19" fmla="*/ 31 w 43256"/>
              <a:gd name="connsiteY19" fmla="*/ 19563 h 43219"/>
              <a:gd name="connsiteX20" fmla="*/ 3899 w 43256"/>
              <a:gd name="connsiteY20" fmla="*/ 14366 h 43219"/>
              <a:gd name="connsiteX21" fmla="*/ 3936 w 43256"/>
              <a:gd name="connsiteY21" fmla="*/ 14229 h 43219"/>
              <a:gd name="connsiteX0" fmla="*/ 1081565 w 2235141"/>
              <a:gd name="connsiteY0" fmla="*/ 1133810 h 1394031"/>
              <a:gd name="connsiteX1" fmla="*/ 1100009 w 2235141"/>
              <a:gd name="connsiteY1" fmla="*/ 1201091 h 1394031"/>
              <a:gd name="connsiteX0" fmla="*/ 1134139 w 2235141"/>
              <a:gd name="connsiteY0" fmla="*/ 1182451 h 1394031"/>
              <a:gd name="connsiteX1" fmla="*/ 1216054 w 2235141"/>
              <a:gd name="connsiteY1" fmla="*/ 1254841 h 1394031"/>
              <a:gd name="connsiteX0" fmla="*/ 1176159 w 2235141"/>
              <a:gd name="connsiteY0" fmla="*/ 1181251 h 1394031"/>
              <a:gd name="connsiteX1" fmla="*/ 1202382 w 2235141"/>
              <a:gd name="connsiteY1" fmla="*/ 1230643 h 1394031"/>
              <a:gd name="connsiteX2" fmla="*/ 1155117 w 2235141"/>
              <a:gd name="connsiteY2" fmla="*/ 1169734 h 1394031"/>
              <a:gd name="connsiteX0" fmla="*/ 4729 w 43256"/>
              <a:gd name="connsiteY0" fmla="*/ 26036 h 43219"/>
              <a:gd name="connsiteX1" fmla="*/ 2196 w 43256"/>
              <a:gd name="connsiteY1" fmla="*/ 25239 h 43219"/>
              <a:gd name="connsiteX2" fmla="*/ 6964 w 43256"/>
              <a:gd name="connsiteY2" fmla="*/ 34758 h 43219"/>
              <a:gd name="connsiteX3" fmla="*/ 5856 w 43256"/>
              <a:gd name="connsiteY3" fmla="*/ 35139 h 43219"/>
              <a:gd name="connsiteX4" fmla="*/ 16514 w 43256"/>
              <a:gd name="connsiteY4" fmla="*/ 38949 h 43219"/>
              <a:gd name="connsiteX5" fmla="*/ 15846 w 43256"/>
              <a:gd name="connsiteY5" fmla="*/ 37209 h 43219"/>
              <a:gd name="connsiteX6" fmla="*/ 28863 w 43256"/>
              <a:gd name="connsiteY6" fmla="*/ 34610 h 43219"/>
              <a:gd name="connsiteX7" fmla="*/ 28596 w 43256"/>
              <a:gd name="connsiteY7" fmla="*/ 36519 h 43219"/>
              <a:gd name="connsiteX8" fmla="*/ 34165 w 43256"/>
              <a:gd name="connsiteY8" fmla="*/ 22813 h 43219"/>
              <a:gd name="connsiteX9" fmla="*/ 37416 w 43256"/>
              <a:gd name="connsiteY9" fmla="*/ 29949 h 43219"/>
              <a:gd name="connsiteX10" fmla="*/ 41834 w 43256"/>
              <a:gd name="connsiteY10" fmla="*/ 15213 h 43219"/>
              <a:gd name="connsiteX11" fmla="*/ 40386 w 43256"/>
              <a:gd name="connsiteY11" fmla="*/ 17889 h 43219"/>
              <a:gd name="connsiteX12" fmla="*/ 38360 w 43256"/>
              <a:gd name="connsiteY12" fmla="*/ 5285 h 43219"/>
              <a:gd name="connsiteX13" fmla="*/ 38436 w 43256"/>
              <a:gd name="connsiteY13" fmla="*/ 6549 h 43219"/>
              <a:gd name="connsiteX14" fmla="*/ 29114 w 43256"/>
              <a:gd name="connsiteY14" fmla="*/ 3811 h 43219"/>
              <a:gd name="connsiteX15" fmla="*/ 29856 w 43256"/>
              <a:gd name="connsiteY15" fmla="*/ 2199 h 43219"/>
              <a:gd name="connsiteX16" fmla="*/ 22177 w 43256"/>
              <a:gd name="connsiteY16" fmla="*/ 4579 h 43219"/>
              <a:gd name="connsiteX17" fmla="*/ 22536 w 43256"/>
              <a:gd name="connsiteY17" fmla="*/ 3189 h 43219"/>
              <a:gd name="connsiteX18" fmla="*/ 14036 w 43256"/>
              <a:gd name="connsiteY18" fmla="*/ 5051 h 43219"/>
              <a:gd name="connsiteX19" fmla="*/ 15336 w 43256"/>
              <a:gd name="connsiteY19" fmla="*/ 6399 h 43219"/>
              <a:gd name="connsiteX20" fmla="*/ 4163 w 43256"/>
              <a:gd name="connsiteY20" fmla="*/ 15648 h 43219"/>
              <a:gd name="connsiteX21" fmla="*/ 3936 w 43256"/>
              <a:gd name="connsiteY21" fmla="*/ 14229 h 432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43256" h="43219">
                <a:moveTo>
                  <a:pt x="3936" y="14229"/>
                </a:moveTo>
                <a:cubicBezTo>
                  <a:pt x="3665" y="11516"/>
                  <a:pt x="4297" y="8780"/>
                  <a:pt x="5659" y="6766"/>
                </a:cubicBezTo>
                <a:cubicBezTo>
                  <a:pt x="7811" y="3585"/>
                  <a:pt x="11300" y="2876"/>
                  <a:pt x="14041" y="5061"/>
                </a:cubicBezTo>
                <a:cubicBezTo>
                  <a:pt x="15714" y="768"/>
                  <a:pt x="19950" y="-119"/>
                  <a:pt x="22492" y="3291"/>
                </a:cubicBezTo>
                <a:cubicBezTo>
                  <a:pt x="23133" y="1542"/>
                  <a:pt x="24364" y="333"/>
                  <a:pt x="25785" y="59"/>
                </a:cubicBezTo>
                <a:cubicBezTo>
                  <a:pt x="27349" y="-243"/>
                  <a:pt x="28911" y="629"/>
                  <a:pt x="29869" y="2340"/>
                </a:cubicBezTo>
                <a:cubicBezTo>
                  <a:pt x="31251" y="126"/>
                  <a:pt x="33537" y="-601"/>
                  <a:pt x="35499" y="549"/>
                </a:cubicBezTo>
                <a:cubicBezTo>
                  <a:pt x="36994" y="1425"/>
                  <a:pt x="38066" y="3259"/>
                  <a:pt x="38354" y="5435"/>
                </a:cubicBezTo>
                <a:cubicBezTo>
                  <a:pt x="40082" y="6077"/>
                  <a:pt x="41458" y="7857"/>
                  <a:pt x="42018" y="10177"/>
                </a:cubicBezTo>
                <a:cubicBezTo>
                  <a:pt x="42425" y="11861"/>
                  <a:pt x="42367" y="13690"/>
                  <a:pt x="41854" y="15319"/>
                </a:cubicBezTo>
                <a:cubicBezTo>
                  <a:pt x="43115" y="17553"/>
                  <a:pt x="43556" y="20449"/>
                  <a:pt x="43052" y="23181"/>
                </a:cubicBezTo>
                <a:cubicBezTo>
                  <a:pt x="42382" y="26813"/>
                  <a:pt x="40164" y="29533"/>
                  <a:pt x="37440" y="30063"/>
                </a:cubicBezTo>
                <a:cubicBezTo>
                  <a:pt x="37427" y="32330"/>
                  <a:pt x="36694" y="34480"/>
                  <a:pt x="35431" y="35960"/>
                </a:cubicBezTo>
                <a:cubicBezTo>
                  <a:pt x="33512" y="38209"/>
                  <a:pt x="30740" y="38498"/>
                  <a:pt x="28591" y="36674"/>
                </a:cubicBezTo>
                <a:cubicBezTo>
                  <a:pt x="27896" y="39807"/>
                  <a:pt x="26035" y="42202"/>
                  <a:pt x="23703" y="42965"/>
                </a:cubicBezTo>
                <a:cubicBezTo>
                  <a:pt x="20955" y="43864"/>
                  <a:pt x="18087" y="42332"/>
                  <a:pt x="16516" y="39125"/>
                </a:cubicBezTo>
                <a:cubicBezTo>
                  <a:pt x="12808" y="42169"/>
                  <a:pt x="7992" y="40458"/>
                  <a:pt x="5840" y="35331"/>
                </a:cubicBezTo>
                <a:cubicBezTo>
                  <a:pt x="3726" y="35668"/>
                  <a:pt x="1741" y="33883"/>
                  <a:pt x="1146" y="31109"/>
                </a:cubicBezTo>
                <a:cubicBezTo>
                  <a:pt x="715" y="29102"/>
                  <a:pt x="1096" y="26936"/>
                  <a:pt x="2149" y="25410"/>
                </a:cubicBezTo>
                <a:cubicBezTo>
                  <a:pt x="655" y="24213"/>
                  <a:pt x="-177" y="21916"/>
                  <a:pt x="31" y="19563"/>
                </a:cubicBezTo>
                <a:cubicBezTo>
                  <a:pt x="275" y="16808"/>
                  <a:pt x="1881" y="14650"/>
                  <a:pt x="3899" y="14366"/>
                </a:cubicBezTo>
                <a:cubicBezTo>
                  <a:pt x="3911" y="14320"/>
                  <a:pt x="3924" y="14275"/>
                  <a:pt x="3936" y="14229"/>
                </a:cubicBezTo>
                <a:close/>
              </a:path>
              <a:path w="2235141" h="1394031">
                <a:moveTo>
                  <a:pt x="1081565" y="1133810"/>
                </a:moveTo>
                <a:lnTo>
                  <a:pt x="1100009" y="1201091"/>
                </a:lnTo>
              </a:path>
              <a:path w="2235141" h="1394031">
                <a:moveTo>
                  <a:pt x="1134139" y="1182451"/>
                </a:moveTo>
                <a:lnTo>
                  <a:pt x="1216054" y="1254841"/>
                </a:lnTo>
              </a:path>
              <a:path w="2235141" h="1394031">
                <a:moveTo>
                  <a:pt x="1176159" y="1181251"/>
                </a:moveTo>
                <a:cubicBezTo>
                  <a:pt x="1188075" y="1181840"/>
                  <a:pt x="1190466" y="1230054"/>
                  <a:pt x="1202382" y="1230643"/>
                </a:cubicBezTo>
                <a:lnTo>
                  <a:pt x="1155117" y="1169734"/>
                </a:lnTo>
              </a:path>
              <a:path w="43256" h="43219" fill="none" extrusionOk="0">
                <a:moveTo>
                  <a:pt x="4729" y="26036"/>
                </a:moveTo>
                <a:cubicBezTo>
                  <a:pt x="3845" y="26130"/>
                  <a:pt x="2961" y="25852"/>
                  <a:pt x="2196" y="25239"/>
                </a:cubicBezTo>
                <a:moveTo>
                  <a:pt x="6964" y="34758"/>
                </a:moveTo>
                <a:cubicBezTo>
                  <a:pt x="6609" y="34951"/>
                  <a:pt x="6236" y="35079"/>
                  <a:pt x="5856" y="35139"/>
                </a:cubicBezTo>
                <a:moveTo>
                  <a:pt x="16514" y="38949"/>
                </a:moveTo>
                <a:cubicBezTo>
                  <a:pt x="16247" y="38403"/>
                  <a:pt x="16023" y="37820"/>
                  <a:pt x="15846" y="37209"/>
                </a:cubicBezTo>
                <a:moveTo>
                  <a:pt x="28863" y="34610"/>
                </a:moveTo>
                <a:cubicBezTo>
                  <a:pt x="28824" y="35257"/>
                  <a:pt x="28734" y="35897"/>
                  <a:pt x="28596" y="36519"/>
                </a:cubicBezTo>
                <a:moveTo>
                  <a:pt x="34165" y="22813"/>
                </a:moveTo>
                <a:cubicBezTo>
                  <a:pt x="36169" y="24141"/>
                  <a:pt x="37434" y="26917"/>
                  <a:pt x="37416" y="29949"/>
                </a:cubicBezTo>
                <a:moveTo>
                  <a:pt x="41834" y="15213"/>
                </a:moveTo>
                <a:cubicBezTo>
                  <a:pt x="41509" y="16245"/>
                  <a:pt x="41014" y="17161"/>
                  <a:pt x="40386" y="17889"/>
                </a:cubicBezTo>
                <a:moveTo>
                  <a:pt x="38360" y="5285"/>
                </a:moveTo>
                <a:cubicBezTo>
                  <a:pt x="38415" y="5702"/>
                  <a:pt x="38441" y="6125"/>
                  <a:pt x="38436" y="6549"/>
                </a:cubicBezTo>
                <a:moveTo>
                  <a:pt x="29114" y="3811"/>
                </a:moveTo>
                <a:cubicBezTo>
                  <a:pt x="29303" y="3228"/>
                  <a:pt x="29552" y="2685"/>
                  <a:pt x="29856" y="2199"/>
                </a:cubicBezTo>
                <a:moveTo>
                  <a:pt x="22177" y="4579"/>
                </a:moveTo>
                <a:cubicBezTo>
                  <a:pt x="22254" y="4097"/>
                  <a:pt x="22375" y="3630"/>
                  <a:pt x="22536" y="3189"/>
                </a:cubicBezTo>
                <a:moveTo>
                  <a:pt x="14036" y="5051"/>
                </a:moveTo>
                <a:cubicBezTo>
                  <a:pt x="14508" y="5427"/>
                  <a:pt x="14944" y="5880"/>
                  <a:pt x="15336" y="6399"/>
                </a:cubicBezTo>
                <a:moveTo>
                  <a:pt x="4163" y="15648"/>
                </a:moveTo>
                <a:cubicBezTo>
                  <a:pt x="4060" y="15184"/>
                  <a:pt x="3984" y="14710"/>
                  <a:pt x="3936" y="14229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1">
                    <a:lumMod val="65000"/>
                  </a:schemeClr>
                </a:solidFill>
              </a:rPr>
              <a:t>Интернет</a:t>
            </a:r>
            <a:endParaRPr lang="ru-RU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411760" y="116632"/>
            <a:ext cx="6552728" cy="830997"/>
          </a:xfrm>
          <a:prstGeom prst="rect">
            <a:avLst/>
          </a:prstGeom>
          <a:noFill/>
          <a:effectLst>
            <a:outerShdw blurRad="12700" dist="12700" dir="2700000" algn="tl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r"/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Схема организации оценки результативности научных организаций </a:t>
            </a:r>
            <a:endParaRPr lang="ru-RU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757286" y="6381328"/>
            <a:ext cx="301686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3</a:t>
            </a: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17240" y="1052736"/>
            <a:ext cx="2448272" cy="151216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/>
              <a:t>Научные организации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99025" y="2642642"/>
            <a:ext cx="2448272" cy="152702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Федеральные органы исполнительной власти</a:t>
            </a:r>
            <a:endParaRPr lang="ru-RU" sz="2000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309717" y="3661907"/>
            <a:ext cx="2448272" cy="152702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/>
              <a:t>Минобрнауки России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311627" y="1604814"/>
            <a:ext cx="2448272" cy="1595612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/>
              <a:t>Федеральная служба по надзору в сфере образования и науки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99025" y="4288636"/>
            <a:ext cx="2448272" cy="83273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Ведомственная комиссия по оценке результативности</a:t>
            </a:r>
            <a:endParaRPr lang="ru-RU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6280811" y="5517232"/>
            <a:ext cx="2448272" cy="83273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Межведомственная комиссия</a:t>
            </a:r>
            <a:endParaRPr lang="ru-RU" dirty="0"/>
          </a:p>
        </p:txBody>
      </p:sp>
      <p:cxnSp>
        <p:nvCxnSpPr>
          <p:cNvPr id="15" name="Соединительная линия уступом 14"/>
          <p:cNvCxnSpPr>
            <a:stCxn id="4" idx="3"/>
            <a:endCxn id="11" idx="1"/>
          </p:cNvCxnSpPr>
          <p:nvPr/>
        </p:nvCxnSpPr>
        <p:spPr>
          <a:xfrm>
            <a:off x="2665512" y="1808820"/>
            <a:ext cx="3646115" cy="593800"/>
          </a:xfrm>
          <a:prstGeom prst="bentConnector3">
            <a:avLst/>
          </a:prstGeom>
          <a:ln w="412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4309803" y="1270211"/>
            <a:ext cx="20116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solidFill>
                  <a:srgbClr val="0070C0"/>
                </a:solidFill>
              </a:rPr>
              <a:t>Ежегодное предоставление сведений (мониторинг)</a:t>
            </a:r>
            <a:endParaRPr lang="ru-RU" sz="1600" dirty="0">
              <a:solidFill>
                <a:srgbClr val="0070C0"/>
              </a:solidFill>
            </a:endParaRPr>
          </a:p>
        </p:txBody>
      </p:sp>
      <p:cxnSp>
        <p:nvCxnSpPr>
          <p:cNvPr id="31" name="Соединительная линия уступом 30"/>
          <p:cNvCxnSpPr>
            <a:stCxn id="9" idx="3"/>
          </p:cNvCxnSpPr>
          <p:nvPr/>
        </p:nvCxnSpPr>
        <p:spPr>
          <a:xfrm flipV="1">
            <a:off x="2647297" y="2564904"/>
            <a:ext cx="3664330" cy="841251"/>
          </a:xfrm>
          <a:prstGeom prst="bentConnector3">
            <a:avLst/>
          </a:prstGeom>
          <a:ln w="412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4488569" y="2564904"/>
            <a:ext cx="16367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 sz="1600">
                <a:solidFill>
                  <a:srgbClr val="0070C0"/>
                </a:solidFill>
              </a:defRPr>
            </a:lvl1pPr>
          </a:lstStyle>
          <a:p>
            <a:r>
              <a:rPr lang="ru-RU" dirty="0"/>
              <a:t>Ежегодное подтверждение сведений</a:t>
            </a:r>
          </a:p>
        </p:txBody>
      </p:sp>
      <p:cxnSp>
        <p:nvCxnSpPr>
          <p:cNvPr id="36" name="Прямая со стрелкой 35"/>
          <p:cNvCxnSpPr>
            <a:stCxn id="11" idx="2"/>
            <a:endCxn id="10" idx="0"/>
          </p:cNvCxnSpPr>
          <p:nvPr/>
        </p:nvCxnSpPr>
        <p:spPr>
          <a:xfrm flipH="1">
            <a:off x="7533853" y="3200426"/>
            <a:ext cx="1910" cy="461481"/>
          </a:xfrm>
          <a:prstGeom prst="straightConnector1">
            <a:avLst/>
          </a:prstGeom>
          <a:ln w="412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Прямоугольник 36"/>
          <p:cNvSpPr/>
          <p:nvPr/>
        </p:nvSpPr>
        <p:spPr>
          <a:xfrm>
            <a:off x="2987824" y="5269850"/>
            <a:ext cx="2848880" cy="535414"/>
          </a:xfrm>
          <a:prstGeom prst="rect">
            <a:avLst/>
          </a:prstGeom>
          <a:ln>
            <a:solidFill>
              <a:schemeClr val="accent1"/>
            </a:solidFill>
            <a:prstDash val="sysDash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</a:rPr>
              <a:t>Перечень референтных групп</a:t>
            </a:r>
            <a:endParaRPr lang="ru-RU" sz="16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2987824" y="6093296"/>
            <a:ext cx="2848880" cy="535414"/>
          </a:xfrm>
          <a:prstGeom prst="rect">
            <a:avLst/>
          </a:prstGeom>
          <a:ln>
            <a:solidFill>
              <a:schemeClr val="accent1"/>
            </a:solidFill>
            <a:prstDash val="sysDash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Минимальные значения показателей результативности</a:t>
            </a:r>
          </a:p>
        </p:txBody>
      </p:sp>
      <p:cxnSp>
        <p:nvCxnSpPr>
          <p:cNvPr id="40" name="Соединительная линия уступом 39"/>
          <p:cNvCxnSpPr>
            <a:stCxn id="14" idx="1"/>
            <a:endCxn id="37" idx="3"/>
          </p:cNvCxnSpPr>
          <p:nvPr/>
        </p:nvCxnSpPr>
        <p:spPr>
          <a:xfrm rot="10800000">
            <a:off x="5836705" y="5537557"/>
            <a:ext cx="444107" cy="396044"/>
          </a:xfrm>
          <a:prstGeom prst="bentConnector3">
            <a:avLst/>
          </a:prstGeom>
          <a:ln w="412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Соединительная линия уступом 41"/>
          <p:cNvCxnSpPr>
            <a:stCxn id="14" idx="1"/>
            <a:endCxn id="39" idx="3"/>
          </p:cNvCxnSpPr>
          <p:nvPr/>
        </p:nvCxnSpPr>
        <p:spPr>
          <a:xfrm rot="10800000" flipV="1">
            <a:off x="5836705" y="5933601"/>
            <a:ext cx="444107" cy="427402"/>
          </a:xfrm>
          <a:prstGeom prst="bentConnector3">
            <a:avLst/>
          </a:prstGeom>
          <a:ln w="412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Прямоугольник 43"/>
          <p:cNvSpPr/>
          <p:nvPr/>
        </p:nvSpPr>
        <p:spPr>
          <a:xfrm>
            <a:off x="199025" y="5196433"/>
            <a:ext cx="2448272" cy="495748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accent1"/>
            </a:solidFill>
            <a:prstDash val="soli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</a:rPr>
              <a:t>Экспертная оценка</a:t>
            </a:r>
            <a:endParaRPr lang="ru-RU" sz="16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199025" y="5738589"/>
            <a:ext cx="2448272" cy="504056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accent1"/>
            </a:solidFill>
            <a:prstDash val="soli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Сопоставление в референтной группе</a:t>
            </a:r>
          </a:p>
        </p:txBody>
      </p:sp>
      <p:sp>
        <p:nvSpPr>
          <p:cNvPr id="47" name="Прямоугольник 46"/>
          <p:cNvSpPr/>
          <p:nvPr/>
        </p:nvSpPr>
        <p:spPr>
          <a:xfrm>
            <a:off x="197537" y="6290270"/>
            <a:ext cx="2448272" cy="44134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accent1"/>
            </a:solidFill>
            <a:prstDash val="soli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Анализ по подразделениям</a:t>
            </a:r>
          </a:p>
        </p:txBody>
      </p:sp>
      <p:cxnSp>
        <p:nvCxnSpPr>
          <p:cNvPr id="48" name="Соединительная линия уступом 47"/>
          <p:cNvCxnSpPr>
            <a:stCxn id="37" idx="1"/>
            <a:endCxn id="45" idx="3"/>
          </p:cNvCxnSpPr>
          <p:nvPr/>
        </p:nvCxnSpPr>
        <p:spPr>
          <a:xfrm rot="10800000" flipV="1">
            <a:off x="2647298" y="5537557"/>
            <a:ext cx="340527" cy="453060"/>
          </a:xfrm>
          <a:prstGeom prst="bentConnector3">
            <a:avLst/>
          </a:prstGeom>
          <a:ln w="412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Соединительная линия уступом 49"/>
          <p:cNvCxnSpPr>
            <a:stCxn id="39" idx="1"/>
            <a:endCxn id="45" idx="3"/>
          </p:cNvCxnSpPr>
          <p:nvPr/>
        </p:nvCxnSpPr>
        <p:spPr>
          <a:xfrm rot="10800000">
            <a:off x="2647298" y="5990617"/>
            <a:ext cx="340527" cy="370386"/>
          </a:xfrm>
          <a:prstGeom prst="bentConnector3">
            <a:avLst/>
          </a:prstGeom>
          <a:ln w="412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4" name="Группа 133"/>
          <p:cNvGrpSpPr/>
          <p:nvPr/>
        </p:nvGrpSpPr>
        <p:grpSpPr>
          <a:xfrm>
            <a:off x="2645809" y="2105720"/>
            <a:ext cx="486031" cy="926288"/>
            <a:chOff x="2645809" y="2105720"/>
            <a:chExt cx="486031" cy="926288"/>
          </a:xfrm>
        </p:grpSpPr>
        <p:cxnSp>
          <p:nvCxnSpPr>
            <p:cNvPr id="62" name="Прямая соединительная линия 61"/>
            <p:cNvCxnSpPr/>
            <p:nvPr/>
          </p:nvCxnSpPr>
          <p:spPr>
            <a:xfrm>
              <a:off x="2645809" y="2105720"/>
              <a:ext cx="486031" cy="0"/>
            </a:xfrm>
            <a:prstGeom prst="line">
              <a:avLst/>
            </a:prstGeom>
            <a:ln w="41275">
              <a:solidFill>
                <a:srgbClr val="C0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Прямая соединительная линия 127"/>
            <p:cNvCxnSpPr/>
            <p:nvPr/>
          </p:nvCxnSpPr>
          <p:spPr>
            <a:xfrm>
              <a:off x="3131840" y="2105720"/>
              <a:ext cx="0" cy="926288"/>
            </a:xfrm>
            <a:prstGeom prst="line">
              <a:avLst/>
            </a:prstGeom>
            <a:ln w="41275">
              <a:solidFill>
                <a:srgbClr val="C0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Прямая соединительная линия 129"/>
            <p:cNvCxnSpPr/>
            <p:nvPr/>
          </p:nvCxnSpPr>
          <p:spPr>
            <a:xfrm flipH="1">
              <a:off x="2645809" y="3032008"/>
              <a:ext cx="486031" cy="0"/>
            </a:xfrm>
            <a:prstGeom prst="line">
              <a:avLst/>
            </a:prstGeom>
            <a:ln w="41275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8" name="Соединительная линия уступом 137"/>
          <p:cNvCxnSpPr/>
          <p:nvPr/>
        </p:nvCxnSpPr>
        <p:spPr>
          <a:xfrm>
            <a:off x="2665512" y="3789040"/>
            <a:ext cx="3615300" cy="1008112"/>
          </a:xfrm>
          <a:prstGeom prst="bentConnector3">
            <a:avLst/>
          </a:prstGeom>
          <a:ln w="41275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TextBox 79"/>
          <p:cNvSpPr txBox="1"/>
          <p:nvPr/>
        </p:nvSpPr>
        <p:spPr>
          <a:xfrm>
            <a:off x="2775514" y="3877280"/>
            <a:ext cx="16367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 sz="1600">
                <a:solidFill>
                  <a:srgbClr val="0070C0"/>
                </a:solidFill>
              </a:defRPr>
            </a:lvl1pPr>
          </a:lstStyle>
          <a:p>
            <a:r>
              <a:rPr lang="ru-RU" dirty="0" smtClean="0">
                <a:solidFill>
                  <a:srgbClr val="C00000"/>
                </a:solidFill>
              </a:rPr>
              <a:t>Результаты оценки (раз в 5 лет)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3170709" y="2111286"/>
            <a:ext cx="120841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 sz="1600">
                <a:solidFill>
                  <a:srgbClr val="0070C0"/>
                </a:solidFill>
              </a:defRPr>
            </a:lvl1pPr>
          </a:lstStyle>
          <a:p>
            <a:r>
              <a:rPr lang="ru-RU" dirty="0" smtClean="0">
                <a:solidFill>
                  <a:srgbClr val="C00000"/>
                </a:solidFill>
              </a:rPr>
              <a:t>Сведения о результатах (раз в 5 лет)</a:t>
            </a:r>
            <a:endParaRPr lang="ru-RU" dirty="0">
              <a:solidFill>
                <a:srgbClr val="C00000"/>
              </a:solidFill>
            </a:endParaRPr>
          </a:p>
        </p:txBody>
      </p:sp>
      <p:cxnSp>
        <p:nvCxnSpPr>
          <p:cNvPr id="140" name="Прямая со стрелкой 139"/>
          <p:cNvCxnSpPr/>
          <p:nvPr/>
        </p:nvCxnSpPr>
        <p:spPr>
          <a:xfrm>
            <a:off x="7092280" y="5196433"/>
            <a:ext cx="0" cy="320799"/>
          </a:xfrm>
          <a:prstGeom prst="straightConnector1">
            <a:avLst/>
          </a:prstGeom>
          <a:ln w="41275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Прямая со стрелкой 142"/>
          <p:cNvCxnSpPr/>
          <p:nvPr/>
        </p:nvCxnSpPr>
        <p:spPr>
          <a:xfrm flipV="1">
            <a:off x="8172400" y="5196434"/>
            <a:ext cx="0" cy="320798"/>
          </a:xfrm>
          <a:prstGeom prst="straightConnector1">
            <a:avLst/>
          </a:prstGeom>
          <a:ln w="41275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Прямая со стрелкой 149"/>
          <p:cNvCxnSpPr/>
          <p:nvPr/>
        </p:nvCxnSpPr>
        <p:spPr>
          <a:xfrm flipH="1">
            <a:off x="5796136" y="4293096"/>
            <a:ext cx="513581" cy="0"/>
          </a:xfrm>
          <a:prstGeom prst="straightConnector1">
            <a:avLst/>
          </a:prstGeom>
          <a:ln w="41275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1" name="TextBox 150"/>
          <p:cNvSpPr txBox="1"/>
          <p:nvPr/>
        </p:nvSpPr>
        <p:spPr>
          <a:xfrm>
            <a:off x="4506069" y="3790781"/>
            <a:ext cx="20101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solidFill>
                  <a:srgbClr val="00B050"/>
                </a:solidFill>
              </a:rPr>
              <a:t>Публикация </a:t>
            </a:r>
            <a:r>
              <a:rPr lang="ru-RU" sz="1200" dirty="0" err="1" smtClean="0">
                <a:solidFill>
                  <a:srgbClr val="00B050"/>
                </a:solidFill>
              </a:rPr>
              <a:t>деперсонифицированной</a:t>
            </a:r>
            <a:r>
              <a:rPr lang="ru-RU" sz="1200" dirty="0" smtClean="0">
                <a:solidFill>
                  <a:srgbClr val="00B050"/>
                </a:solidFill>
              </a:rPr>
              <a:t> информации</a:t>
            </a:r>
            <a:endParaRPr lang="ru-RU" sz="1200" dirty="0">
              <a:solidFill>
                <a:srgbClr val="00B050"/>
              </a:solidFill>
            </a:endParaRPr>
          </a:p>
        </p:txBody>
      </p:sp>
      <p:sp>
        <p:nvSpPr>
          <p:cNvPr id="152" name="Овал 151"/>
          <p:cNvSpPr/>
          <p:nvPr/>
        </p:nvSpPr>
        <p:spPr>
          <a:xfrm>
            <a:off x="2479867" y="197527"/>
            <a:ext cx="339121" cy="33460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  <a:t>1</a:t>
            </a:r>
            <a:endParaRPr lang="ru-RU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5" name="Овал 94"/>
          <p:cNvSpPr/>
          <p:nvPr/>
        </p:nvSpPr>
        <p:spPr>
          <a:xfrm>
            <a:off x="5688124" y="2315292"/>
            <a:ext cx="339121" cy="33460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  <a:t>2</a:t>
            </a:r>
            <a:endParaRPr lang="ru-RU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6" name="Овал 95"/>
          <p:cNvSpPr/>
          <p:nvPr/>
        </p:nvSpPr>
        <p:spPr>
          <a:xfrm>
            <a:off x="2987826" y="1943984"/>
            <a:ext cx="339121" cy="33460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  <a:t>3</a:t>
            </a:r>
            <a:endParaRPr lang="ru-RU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7" name="Овал 96"/>
          <p:cNvSpPr/>
          <p:nvPr/>
        </p:nvSpPr>
        <p:spPr>
          <a:xfrm>
            <a:off x="2436393" y="4199410"/>
            <a:ext cx="339121" cy="33460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  <a:t>5</a:t>
            </a:r>
            <a:endParaRPr lang="ru-RU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8" name="Овал 97"/>
          <p:cNvSpPr/>
          <p:nvPr/>
        </p:nvSpPr>
        <p:spPr>
          <a:xfrm>
            <a:off x="2444674" y="5188933"/>
            <a:ext cx="339121" cy="33460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  <a:t>6</a:t>
            </a:r>
            <a:endParaRPr lang="ru-RU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9" name="Овал 98"/>
          <p:cNvSpPr/>
          <p:nvPr/>
        </p:nvSpPr>
        <p:spPr>
          <a:xfrm>
            <a:off x="5626575" y="5006730"/>
            <a:ext cx="339121" cy="33460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accent1">
                    <a:lumMod val="75000"/>
                  </a:schemeClr>
                </a:solidFill>
              </a:rPr>
              <a:t>4</a:t>
            </a:r>
          </a:p>
        </p:txBody>
      </p:sp>
      <p:sp>
        <p:nvSpPr>
          <p:cNvPr id="100" name="Овал 99"/>
          <p:cNvSpPr/>
          <p:nvPr/>
        </p:nvSpPr>
        <p:spPr>
          <a:xfrm>
            <a:off x="8559522" y="5373208"/>
            <a:ext cx="339121" cy="33460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  <a:t>7</a:t>
            </a:r>
            <a:endParaRPr lang="ru-RU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1" name="Овал 100"/>
          <p:cNvSpPr/>
          <p:nvPr/>
        </p:nvSpPr>
        <p:spPr>
          <a:xfrm>
            <a:off x="8590338" y="5735210"/>
            <a:ext cx="339121" cy="33460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  <a:t>8</a:t>
            </a:r>
            <a:endParaRPr lang="ru-RU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1121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11760" y="116632"/>
            <a:ext cx="6552728" cy="830997"/>
          </a:xfrm>
          <a:prstGeom prst="rect">
            <a:avLst/>
          </a:prstGeom>
          <a:noFill/>
          <a:effectLst>
            <a:outerShdw blurRad="12700" dist="12700" dir="2700000" algn="tl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r"/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Система нормативных актов, регулирующих оценку результативности научных организаций</a:t>
            </a:r>
            <a:endParaRPr lang="ru-RU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757286" y="6381328"/>
            <a:ext cx="301686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4</a:t>
            </a: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179512" y="1222189"/>
            <a:ext cx="339121" cy="33460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  <a:t>1</a:t>
            </a:r>
            <a:endParaRPr lang="ru-RU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65096" y="1124744"/>
            <a:ext cx="849387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ПРАВИЛА ОЦЕНКИ И МОНИТОРИНГА РЕЗУЛЬТАТИВНОСТИ ДЕЯТЕЛЬНОСТИ НАУЧНЫХ ОРГАНИЗАЦИЙ, ВЫПОЛНЯЮЩИХ НАУЧНО-ИССЛЕДОВАТЕЛЬСКИЕ, ОПЫТНО-КОНСТРУКТОРСКИЕ И ТЕХНОЛОГИЧЕСКИЕ РАБОТЫ ГРАЖДАНСКОГО НАЗНАЧЕНИЯ </a:t>
            </a: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dirty="0" smtClean="0">
                <a:solidFill>
                  <a:srgbClr val="C00000"/>
                </a:solidFill>
              </a:rPr>
              <a:t>Постановление Правительства Российской Федерации от 8 апреля 2009 г. </a:t>
            </a:r>
            <a:r>
              <a:rPr lang="ru-RU" dirty="0">
                <a:solidFill>
                  <a:srgbClr val="C00000"/>
                </a:solidFill>
              </a:rPr>
              <a:t>№</a:t>
            </a:r>
            <a:r>
              <a:rPr lang="ru-RU" dirty="0" smtClean="0">
                <a:solidFill>
                  <a:srgbClr val="C00000"/>
                </a:solidFill>
              </a:rPr>
              <a:t>312 в </a:t>
            </a:r>
            <a:r>
              <a:rPr lang="ru-RU" dirty="0">
                <a:solidFill>
                  <a:srgbClr val="C00000"/>
                </a:solidFill>
              </a:rPr>
              <a:t>ред. Постановления Правительства РФ от </a:t>
            </a:r>
            <a:r>
              <a:rPr lang="ru-RU" dirty="0" smtClean="0">
                <a:solidFill>
                  <a:srgbClr val="C00000"/>
                </a:solidFill>
              </a:rPr>
              <a:t>01 ноября 2013 № </a:t>
            </a:r>
            <a:r>
              <a:rPr lang="ru-RU" dirty="0">
                <a:solidFill>
                  <a:srgbClr val="C00000"/>
                </a:solidFill>
              </a:rPr>
              <a:t>979</a:t>
            </a:r>
          </a:p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83079" y="2780928"/>
            <a:ext cx="849387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cap="all" dirty="0">
                <a:solidFill>
                  <a:schemeClr val="accent1">
                    <a:lumMod val="50000"/>
                  </a:schemeClr>
                </a:solidFill>
              </a:rPr>
              <a:t>Порядок предоставления научными организациями, выполняющими научно-исследовательские, опытно-конструкторские и технологические работы гражданского назначения, сведений о результатах их деятельности и порядок подтверждения указанных сведений федеральными органами исполнительной власти в целях мониторинга </a:t>
            </a:r>
          </a:p>
          <a:p>
            <a:r>
              <a:rPr lang="ru-RU" dirty="0">
                <a:solidFill>
                  <a:srgbClr val="C00000"/>
                </a:solidFill>
              </a:rPr>
              <a:t>Приказ Минобрнауки России №162 от 5 марта 2014 г. </a:t>
            </a:r>
            <a:endParaRPr lang="ru-RU" dirty="0" smtClean="0">
              <a:solidFill>
                <a:srgbClr val="C00000"/>
              </a:solidFill>
            </a:endParaRPr>
          </a:p>
          <a:p>
            <a:r>
              <a:rPr lang="ru-RU" sz="1200" dirty="0" smtClean="0">
                <a:solidFill>
                  <a:srgbClr val="C00000"/>
                </a:solidFill>
              </a:rPr>
              <a:t>Зарегистрировано </a:t>
            </a:r>
            <a:r>
              <a:rPr lang="ru-RU" sz="1200" dirty="0">
                <a:solidFill>
                  <a:srgbClr val="C00000"/>
                </a:solidFill>
              </a:rPr>
              <a:t>в Минюсте России 29 апреля 2014 г. </a:t>
            </a:r>
            <a:r>
              <a:rPr lang="ru-RU" sz="1200" dirty="0" smtClean="0">
                <a:solidFill>
                  <a:srgbClr val="C00000"/>
                </a:solidFill>
              </a:rPr>
              <a:t>№ </a:t>
            </a:r>
            <a:r>
              <a:rPr lang="ru-RU" sz="1200" dirty="0">
                <a:solidFill>
                  <a:srgbClr val="C00000"/>
                </a:solidFill>
              </a:rPr>
              <a:t>32134</a:t>
            </a:r>
          </a:p>
          <a:p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179512" y="2852936"/>
            <a:ext cx="339121" cy="33460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  <a:t>2</a:t>
            </a:r>
            <a:endParaRPr lang="ru-RU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7463" y="4759984"/>
            <a:ext cx="8493875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cap="all" dirty="0">
                <a:solidFill>
                  <a:schemeClr val="tx2">
                    <a:lumMod val="50000"/>
                  </a:schemeClr>
                </a:solidFill>
              </a:rPr>
              <a:t>Порядок предоставления научными организациями, выполняющими научно-исследовательские, опытно-конструкторские и технологические работы гражданского назначения, сведений о результатах их деятельности в целях оценки</a:t>
            </a:r>
          </a:p>
          <a:p>
            <a:r>
              <a:rPr lang="ru-RU" dirty="0">
                <a:solidFill>
                  <a:srgbClr val="C00000"/>
                </a:solidFill>
              </a:rPr>
              <a:t>Приказ Минобрнауки России №162 от 5 марта 2014 г. </a:t>
            </a:r>
          </a:p>
          <a:p>
            <a:r>
              <a:rPr lang="ru-RU" sz="1200" dirty="0">
                <a:solidFill>
                  <a:srgbClr val="C00000"/>
                </a:solidFill>
              </a:rPr>
              <a:t>Зарегистрировано в Минюсте России 29 апреля 2014 г. № 32134</a:t>
            </a:r>
          </a:p>
        </p:txBody>
      </p:sp>
      <p:sp>
        <p:nvSpPr>
          <p:cNvPr id="10" name="Овал 9"/>
          <p:cNvSpPr/>
          <p:nvPr/>
        </p:nvSpPr>
        <p:spPr>
          <a:xfrm>
            <a:off x="225976" y="4822589"/>
            <a:ext cx="339121" cy="33460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  <a:t>3</a:t>
            </a:r>
            <a:endParaRPr lang="ru-RU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4144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11760" y="116632"/>
            <a:ext cx="6552728" cy="830997"/>
          </a:xfrm>
          <a:prstGeom prst="rect">
            <a:avLst/>
          </a:prstGeom>
          <a:noFill/>
          <a:effectLst>
            <a:outerShdw blurRad="12700" dist="12700" dir="2700000" algn="tl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r"/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Система нормативных актов, регулирующих оценку результативности научных организаций</a:t>
            </a:r>
            <a:endParaRPr lang="ru-RU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757286" y="6381328"/>
            <a:ext cx="301686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5</a:t>
            </a: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179512" y="1124744"/>
            <a:ext cx="339121" cy="33460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  <a:t>4</a:t>
            </a:r>
            <a:endParaRPr lang="ru-RU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98731" y="1052736"/>
            <a:ext cx="8493875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cap="all" dirty="0">
                <a:solidFill>
                  <a:schemeClr val="tx2">
                    <a:lumMod val="50000"/>
                  </a:schemeClr>
                </a:solidFill>
              </a:rPr>
              <a:t>состав сведений о результатах деятельности научных организаций, выполняющих </a:t>
            </a:r>
            <a:r>
              <a:rPr lang="ru-RU" cap="all" dirty="0" smtClean="0">
                <a:solidFill>
                  <a:schemeClr val="tx2">
                    <a:lumMod val="50000"/>
                  </a:schemeClr>
                </a:solidFill>
              </a:rPr>
              <a:t>НИОКТР </a:t>
            </a:r>
            <a:r>
              <a:rPr lang="ru-RU" cap="all" dirty="0">
                <a:solidFill>
                  <a:schemeClr val="tx2">
                    <a:lumMod val="50000"/>
                  </a:schemeClr>
                </a:solidFill>
              </a:rPr>
              <a:t>гражданского </a:t>
            </a:r>
            <a:r>
              <a:rPr lang="ru-RU" cap="all" dirty="0" smtClean="0">
                <a:solidFill>
                  <a:schemeClr val="tx2">
                    <a:lumMod val="50000"/>
                  </a:schemeClr>
                </a:solidFill>
              </a:rPr>
              <a:t>назначения</a:t>
            </a:r>
          </a:p>
          <a:p>
            <a:r>
              <a:rPr lang="ru-RU" dirty="0">
                <a:solidFill>
                  <a:srgbClr val="C00000"/>
                </a:solidFill>
              </a:rPr>
              <a:t>Приказ Минобрнауки России №162 от 5 марта 2014 г. </a:t>
            </a:r>
          </a:p>
          <a:p>
            <a:r>
              <a:rPr lang="ru-RU" sz="1200" dirty="0">
                <a:solidFill>
                  <a:srgbClr val="C00000"/>
                </a:solidFill>
              </a:rPr>
              <a:t>Зарегистрировано в Минюсте России 29 апреля 2014 г. № 32134</a:t>
            </a:r>
          </a:p>
        </p:txBody>
      </p:sp>
      <p:sp>
        <p:nvSpPr>
          <p:cNvPr id="8" name="Овал 7"/>
          <p:cNvSpPr/>
          <p:nvPr/>
        </p:nvSpPr>
        <p:spPr>
          <a:xfrm>
            <a:off x="179512" y="2348880"/>
            <a:ext cx="339121" cy="33460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  <a:t>5</a:t>
            </a:r>
            <a:endParaRPr lang="ru-RU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1224" y="2239704"/>
            <a:ext cx="849387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cap="all" dirty="0">
                <a:solidFill>
                  <a:schemeClr val="tx2">
                    <a:lumMod val="50000"/>
                  </a:schemeClr>
                </a:solidFill>
              </a:rPr>
              <a:t>типовое положение о комиссии по оценке результативности деятельности научных организаций, выполняющих </a:t>
            </a:r>
            <a:r>
              <a:rPr lang="ru-RU" cap="all" dirty="0" smtClean="0">
                <a:solidFill>
                  <a:schemeClr val="tx2">
                    <a:lumMod val="50000"/>
                  </a:schemeClr>
                </a:solidFill>
              </a:rPr>
              <a:t>НИОКТР гражданского </a:t>
            </a:r>
            <a:r>
              <a:rPr lang="ru-RU" cap="all" dirty="0">
                <a:solidFill>
                  <a:schemeClr val="tx2">
                    <a:lumMod val="50000"/>
                  </a:schemeClr>
                </a:solidFill>
              </a:rPr>
              <a:t>назначения </a:t>
            </a:r>
            <a:endParaRPr lang="ru-RU" cap="all" dirty="0" smtClean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ru-RU" dirty="0">
                <a:solidFill>
                  <a:srgbClr val="C00000"/>
                </a:solidFill>
              </a:rPr>
              <a:t>Приказ Минобрнауки России №161 от 5 марта 2014 г. </a:t>
            </a:r>
            <a:endParaRPr lang="ru-RU" dirty="0" smtClean="0">
              <a:solidFill>
                <a:srgbClr val="C00000"/>
              </a:solidFill>
            </a:endParaRPr>
          </a:p>
          <a:p>
            <a:r>
              <a:rPr lang="ru-RU" sz="1200" dirty="0" smtClean="0">
                <a:solidFill>
                  <a:srgbClr val="C00000"/>
                </a:solidFill>
              </a:rPr>
              <a:t>Зарегистрировано в Минюсте </a:t>
            </a:r>
            <a:r>
              <a:rPr lang="ru-RU" sz="1200" dirty="0">
                <a:solidFill>
                  <a:srgbClr val="C00000"/>
                </a:solidFill>
              </a:rPr>
              <a:t>России </a:t>
            </a:r>
            <a:r>
              <a:rPr lang="ru-RU" sz="1200" dirty="0" smtClean="0">
                <a:solidFill>
                  <a:srgbClr val="C00000"/>
                </a:solidFill>
              </a:rPr>
              <a:t>17 июня 2014 № </a:t>
            </a:r>
            <a:r>
              <a:rPr lang="ru-RU" sz="1200" dirty="0">
                <a:solidFill>
                  <a:srgbClr val="C00000"/>
                </a:solidFill>
              </a:rPr>
              <a:t>32702</a:t>
            </a:r>
          </a:p>
        </p:txBody>
      </p:sp>
      <p:sp>
        <p:nvSpPr>
          <p:cNvPr id="10" name="Овал 9"/>
          <p:cNvSpPr/>
          <p:nvPr/>
        </p:nvSpPr>
        <p:spPr>
          <a:xfrm>
            <a:off x="199381" y="3545223"/>
            <a:ext cx="339121" cy="33460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  <a:t>6</a:t>
            </a:r>
            <a:endParaRPr lang="ru-RU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191578" y="4814517"/>
            <a:ext cx="339121" cy="33460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  <a:t>7</a:t>
            </a:r>
            <a:endParaRPr lang="ru-RU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179512" y="5887114"/>
            <a:ext cx="339121" cy="33460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  <a:t>8</a:t>
            </a:r>
            <a:endParaRPr lang="ru-RU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51291" y="3624699"/>
            <a:ext cx="849387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cap="all" dirty="0" smtClean="0">
                <a:solidFill>
                  <a:schemeClr val="tx2">
                    <a:lumMod val="50000"/>
                  </a:schemeClr>
                </a:solidFill>
              </a:rPr>
              <a:t>типовая методика </a:t>
            </a:r>
            <a:r>
              <a:rPr lang="ru-RU" cap="all" dirty="0">
                <a:solidFill>
                  <a:schemeClr val="tx2">
                    <a:lumMod val="50000"/>
                  </a:schemeClr>
                </a:solidFill>
              </a:rPr>
              <a:t>оценки результативности деятельности научных организаций, выполняющих </a:t>
            </a:r>
            <a:r>
              <a:rPr lang="ru-RU" cap="all" dirty="0" smtClean="0">
                <a:solidFill>
                  <a:schemeClr val="tx2">
                    <a:lumMod val="50000"/>
                  </a:schemeClr>
                </a:solidFill>
              </a:rPr>
              <a:t>НИОКТР </a:t>
            </a:r>
            <a:r>
              <a:rPr lang="ru-RU" cap="all" dirty="0">
                <a:solidFill>
                  <a:schemeClr val="tx2">
                    <a:lumMod val="50000"/>
                  </a:schemeClr>
                </a:solidFill>
              </a:rPr>
              <a:t>гражданского назначения </a:t>
            </a:r>
            <a:endParaRPr lang="ru-RU" cap="all" dirty="0" smtClean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ru-RU" dirty="0">
                <a:solidFill>
                  <a:srgbClr val="C00000"/>
                </a:solidFill>
              </a:rPr>
              <a:t>Приказ Минобрнауки России №161 от 5 марта 2014 г. </a:t>
            </a:r>
            <a:endParaRPr lang="ru-RU" dirty="0" smtClean="0">
              <a:solidFill>
                <a:srgbClr val="C00000"/>
              </a:solidFill>
            </a:endParaRPr>
          </a:p>
          <a:p>
            <a:r>
              <a:rPr lang="ru-RU" sz="1200" dirty="0">
                <a:solidFill>
                  <a:srgbClr val="C00000"/>
                </a:solidFill>
              </a:rPr>
              <a:t>Зарегистрировано в Минюсте России 17 июня 2014 № 32702</a:t>
            </a:r>
          </a:p>
          <a:p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06396" y="4736177"/>
            <a:ext cx="849387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cap="all" dirty="0" smtClean="0">
                <a:solidFill>
                  <a:schemeClr val="tx2">
                    <a:lumMod val="50000"/>
                  </a:schemeClr>
                </a:solidFill>
              </a:rPr>
              <a:t>Положение о межведомственной комиссии по оценке </a:t>
            </a:r>
            <a:r>
              <a:rPr lang="ru-RU" cap="all" dirty="0">
                <a:solidFill>
                  <a:schemeClr val="tx2">
                    <a:lumMod val="50000"/>
                  </a:schemeClr>
                </a:solidFill>
              </a:rPr>
              <a:t>результативности деятельности научных </a:t>
            </a:r>
            <a:r>
              <a:rPr lang="ru-RU" cap="all" dirty="0" smtClean="0">
                <a:solidFill>
                  <a:schemeClr val="tx2">
                    <a:lumMod val="50000"/>
                  </a:schemeClr>
                </a:solidFill>
              </a:rPr>
              <a:t>организаций</a:t>
            </a:r>
          </a:p>
          <a:p>
            <a:pPr lvl="0"/>
            <a:r>
              <a:rPr lang="ru-RU" dirty="0">
                <a:solidFill>
                  <a:srgbClr val="C00000"/>
                </a:solidFill>
              </a:rPr>
              <a:t>Приказ Минобрнауки России </a:t>
            </a:r>
            <a:r>
              <a:rPr lang="ru-RU" dirty="0" smtClean="0">
                <a:solidFill>
                  <a:srgbClr val="C00000"/>
                </a:solidFill>
              </a:rPr>
              <a:t>№305 от 10 апреля </a:t>
            </a:r>
            <a:r>
              <a:rPr lang="ru-RU" dirty="0">
                <a:solidFill>
                  <a:srgbClr val="C00000"/>
                </a:solidFill>
              </a:rPr>
              <a:t>2014 г. </a:t>
            </a:r>
          </a:p>
          <a:p>
            <a:pPr lvl="0"/>
            <a:r>
              <a:rPr lang="ru-RU" sz="1200" dirty="0">
                <a:solidFill>
                  <a:srgbClr val="C00000"/>
                </a:solidFill>
              </a:rPr>
              <a:t>Зарегистрировано в Минюсте России </a:t>
            </a:r>
            <a:r>
              <a:rPr lang="ru-RU" sz="1200" dirty="0" smtClean="0">
                <a:solidFill>
                  <a:srgbClr val="C00000"/>
                </a:solidFill>
              </a:rPr>
              <a:t>16 мая </a:t>
            </a:r>
            <a:r>
              <a:rPr lang="ru-RU" sz="1200" dirty="0">
                <a:solidFill>
                  <a:srgbClr val="C00000"/>
                </a:solidFill>
              </a:rPr>
              <a:t>2014 г. № </a:t>
            </a:r>
            <a:r>
              <a:rPr lang="ru-RU" sz="1200" dirty="0" smtClean="0">
                <a:solidFill>
                  <a:srgbClr val="C00000"/>
                </a:solidFill>
              </a:rPr>
              <a:t>321294</a:t>
            </a:r>
            <a:endParaRPr lang="ru-RU" sz="1200" dirty="0">
              <a:solidFill>
                <a:srgbClr val="C0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98731" y="5835403"/>
            <a:ext cx="80057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cap="all" dirty="0" smtClean="0">
                <a:solidFill>
                  <a:schemeClr val="tx2">
                    <a:lumMod val="50000"/>
                  </a:schemeClr>
                </a:solidFill>
              </a:rPr>
              <a:t>Состав межведомственной комиссии </a:t>
            </a:r>
            <a:r>
              <a:rPr lang="ru-RU" cap="all" dirty="0">
                <a:solidFill>
                  <a:schemeClr val="tx2">
                    <a:lumMod val="50000"/>
                  </a:schemeClr>
                </a:solidFill>
              </a:rPr>
              <a:t>по оценке результативности деятельности научных организаций</a:t>
            </a:r>
          </a:p>
          <a:p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На подписи у Министра образования и науки, июнь 2014 г.</a:t>
            </a:r>
            <a:endParaRPr lang="ru-RU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1674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Овал 86"/>
          <p:cNvSpPr/>
          <p:nvPr/>
        </p:nvSpPr>
        <p:spPr>
          <a:xfrm>
            <a:off x="2172589" y="1236710"/>
            <a:ext cx="5083758" cy="517474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08" name="Группа 107"/>
          <p:cNvGrpSpPr/>
          <p:nvPr/>
        </p:nvGrpSpPr>
        <p:grpSpPr>
          <a:xfrm rot="16200000">
            <a:off x="2333283" y="1534356"/>
            <a:ext cx="1107789" cy="1152127"/>
            <a:chOff x="5922008" y="1628801"/>
            <a:chExt cx="1107789" cy="1152127"/>
          </a:xfrm>
        </p:grpSpPr>
        <p:grpSp>
          <p:nvGrpSpPr>
            <p:cNvPr id="109" name="Группа 108"/>
            <p:cNvGrpSpPr/>
            <p:nvPr/>
          </p:nvGrpSpPr>
          <p:grpSpPr>
            <a:xfrm rot="16200000">
              <a:off x="5979019" y="1661942"/>
              <a:ext cx="1083919" cy="1017637"/>
              <a:chOff x="5481414" y="5075659"/>
              <a:chExt cx="1083919" cy="1017637"/>
            </a:xfrm>
          </p:grpSpPr>
          <p:cxnSp>
            <p:nvCxnSpPr>
              <p:cNvPr id="111" name="Прямая со стрелкой 110"/>
              <p:cNvCxnSpPr/>
              <p:nvPr/>
            </p:nvCxnSpPr>
            <p:spPr>
              <a:xfrm>
                <a:off x="5498579" y="5075659"/>
                <a:ext cx="1066754" cy="0"/>
              </a:xfrm>
              <a:prstGeom prst="straightConnector1">
                <a:avLst/>
              </a:prstGeom>
              <a:ln w="28575">
                <a:solidFill>
                  <a:srgbClr val="C0000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Прямая со стрелкой 111"/>
              <p:cNvCxnSpPr/>
              <p:nvPr/>
            </p:nvCxnSpPr>
            <p:spPr>
              <a:xfrm>
                <a:off x="5481414" y="5085184"/>
                <a:ext cx="0" cy="1008112"/>
              </a:xfrm>
              <a:prstGeom prst="straightConnector1">
                <a:avLst/>
              </a:prstGeom>
              <a:ln w="28575">
                <a:solidFill>
                  <a:srgbClr val="C0000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3" name="Прямая со стрелкой 112"/>
              <p:cNvCxnSpPr/>
              <p:nvPr/>
            </p:nvCxnSpPr>
            <p:spPr>
              <a:xfrm>
                <a:off x="5481414" y="5085184"/>
                <a:ext cx="818778" cy="792088"/>
              </a:xfrm>
              <a:prstGeom prst="straightConnector1">
                <a:avLst/>
              </a:prstGeom>
              <a:ln w="28575">
                <a:solidFill>
                  <a:srgbClr val="C0000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0" name="Овал 109"/>
            <p:cNvSpPr/>
            <p:nvPr/>
          </p:nvSpPr>
          <p:spPr>
            <a:xfrm>
              <a:off x="5922008" y="2564904"/>
              <a:ext cx="208967" cy="216024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86" name="Овал 85"/>
          <p:cNvSpPr/>
          <p:nvPr/>
        </p:nvSpPr>
        <p:spPr>
          <a:xfrm>
            <a:off x="3278226" y="2413687"/>
            <a:ext cx="2905746" cy="289356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5" name="Овал 84"/>
          <p:cNvSpPr/>
          <p:nvPr/>
        </p:nvSpPr>
        <p:spPr>
          <a:xfrm>
            <a:off x="4005804" y="3149679"/>
            <a:ext cx="1450590" cy="1485320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2051720" y="116632"/>
            <a:ext cx="6912768" cy="830997"/>
          </a:xfrm>
          <a:prstGeom prst="rect">
            <a:avLst/>
          </a:prstGeom>
          <a:noFill/>
          <a:effectLst>
            <a:outerShdw blurRad="12700" dist="12700" dir="2700000" algn="tl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r"/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Состав сведений о результатах деятельности научных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организаций</a:t>
            </a:r>
            <a:endParaRPr lang="ru-RU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757286" y="6381328"/>
            <a:ext cx="301686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6</a:t>
            </a: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 rot="19052316">
            <a:off x="4173591" y="2110213"/>
            <a:ext cx="212031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Результативность и востребованность научных исследований</a:t>
            </a:r>
            <a:endParaRPr lang="ru-RU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5120126" y="1071586"/>
            <a:ext cx="216783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Публикации</a:t>
            </a:r>
          </a:p>
        </p:txBody>
      </p:sp>
      <p:sp>
        <p:nvSpPr>
          <p:cNvPr id="38" name="Прямоугольник 37"/>
          <p:cNvSpPr/>
          <p:nvPr/>
        </p:nvSpPr>
        <p:spPr>
          <a:xfrm>
            <a:off x="6640729" y="1406761"/>
            <a:ext cx="216783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Научные произведения</a:t>
            </a:r>
          </a:p>
        </p:txBody>
      </p:sp>
      <p:sp>
        <p:nvSpPr>
          <p:cNvPr id="39" name="Прямоугольник 38"/>
          <p:cNvSpPr/>
          <p:nvPr/>
        </p:nvSpPr>
        <p:spPr>
          <a:xfrm>
            <a:off x="7012993" y="2230123"/>
            <a:ext cx="189513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Результаты, ориентированные на практическое применение</a:t>
            </a:r>
            <a:endParaRPr lang="ru-RU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0" name="Прямоугольник 39"/>
          <p:cNvSpPr/>
          <p:nvPr/>
        </p:nvSpPr>
        <p:spPr>
          <a:xfrm rot="2740506">
            <a:off x="4878995" y="4239198"/>
            <a:ext cx="198656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Финансовая </a:t>
            </a:r>
          </a:p>
          <a:p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результативность </a:t>
            </a:r>
          </a:p>
        </p:txBody>
      </p:sp>
      <p:sp>
        <p:nvSpPr>
          <p:cNvPr id="48" name="Прямоугольник 47"/>
          <p:cNvSpPr/>
          <p:nvPr/>
        </p:nvSpPr>
        <p:spPr>
          <a:xfrm>
            <a:off x="6796880" y="4937839"/>
            <a:ext cx="202359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Исследования и разработки</a:t>
            </a:r>
          </a:p>
        </p:txBody>
      </p:sp>
      <p:sp>
        <p:nvSpPr>
          <p:cNvPr id="49" name="Прямоугольник 48"/>
          <p:cNvSpPr/>
          <p:nvPr/>
        </p:nvSpPr>
        <p:spPr>
          <a:xfrm>
            <a:off x="3951188" y="5553203"/>
            <a:ext cx="190277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Научно-технические услуги</a:t>
            </a:r>
          </a:p>
        </p:txBody>
      </p:sp>
      <p:sp>
        <p:nvSpPr>
          <p:cNvPr id="53" name="Прямоугольник 52"/>
          <p:cNvSpPr/>
          <p:nvPr/>
        </p:nvSpPr>
        <p:spPr>
          <a:xfrm>
            <a:off x="6591937" y="5826675"/>
            <a:ext cx="190277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Использование РИД</a:t>
            </a:r>
          </a:p>
        </p:txBody>
      </p:sp>
      <p:sp>
        <p:nvSpPr>
          <p:cNvPr id="54" name="Прямоугольник 53"/>
          <p:cNvSpPr/>
          <p:nvPr/>
        </p:nvSpPr>
        <p:spPr>
          <a:xfrm rot="19084883">
            <a:off x="3321099" y="4567390"/>
            <a:ext cx="17420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Развитие кадрового потенциала </a:t>
            </a:r>
          </a:p>
        </p:txBody>
      </p:sp>
      <p:sp>
        <p:nvSpPr>
          <p:cNvPr id="82" name="Прямоугольник 81"/>
          <p:cNvSpPr/>
          <p:nvPr/>
        </p:nvSpPr>
        <p:spPr>
          <a:xfrm>
            <a:off x="2696209" y="908720"/>
            <a:ext cx="202359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Совместная научная деятельность</a:t>
            </a:r>
          </a:p>
        </p:txBody>
      </p:sp>
      <p:sp>
        <p:nvSpPr>
          <p:cNvPr id="83" name="Прямоугольник 82"/>
          <p:cNvSpPr/>
          <p:nvPr/>
        </p:nvSpPr>
        <p:spPr>
          <a:xfrm>
            <a:off x="552662" y="1264137"/>
            <a:ext cx="202359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Организация конференций</a:t>
            </a:r>
          </a:p>
        </p:txBody>
      </p:sp>
      <p:sp>
        <p:nvSpPr>
          <p:cNvPr id="84" name="Прямоугольник 83"/>
          <p:cNvSpPr/>
          <p:nvPr/>
        </p:nvSpPr>
        <p:spPr>
          <a:xfrm>
            <a:off x="259235" y="2253782"/>
            <a:ext cx="202359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Научно-популярные публикации</a:t>
            </a:r>
            <a:endParaRPr lang="ru-RU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8" name="Прямоугольник 87"/>
          <p:cNvSpPr/>
          <p:nvPr/>
        </p:nvSpPr>
        <p:spPr>
          <a:xfrm rot="2731754">
            <a:off x="2465359" y="2918263"/>
            <a:ext cx="193469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Интеграция в мировое 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пространство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,  и повышение </a:t>
            </a:r>
            <a:endParaRPr lang="ru-RU" sz="16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r"/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престижа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 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науки</a:t>
            </a:r>
            <a:endParaRPr lang="ru-RU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90" name="Прямая соединительная линия 89"/>
          <p:cNvCxnSpPr/>
          <p:nvPr/>
        </p:nvCxnSpPr>
        <p:spPr>
          <a:xfrm>
            <a:off x="3428614" y="2615394"/>
            <a:ext cx="2507913" cy="2536323"/>
          </a:xfrm>
          <a:prstGeom prst="line">
            <a:avLst/>
          </a:prstGeom>
          <a:ln w="57150">
            <a:solidFill>
              <a:srgbClr val="C0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Прямая соединительная линия 90"/>
          <p:cNvCxnSpPr/>
          <p:nvPr/>
        </p:nvCxnSpPr>
        <p:spPr>
          <a:xfrm flipH="1">
            <a:off x="3432207" y="2615394"/>
            <a:ext cx="2739958" cy="2490148"/>
          </a:xfrm>
          <a:prstGeom prst="line">
            <a:avLst/>
          </a:prstGeom>
          <a:ln w="57150">
            <a:solidFill>
              <a:srgbClr val="C0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Овал 28"/>
          <p:cNvSpPr/>
          <p:nvPr/>
        </p:nvSpPr>
        <p:spPr>
          <a:xfrm>
            <a:off x="4515075" y="3694825"/>
            <a:ext cx="432048" cy="432048"/>
          </a:xfrm>
          <a:prstGeom prst="ellipse">
            <a:avLst/>
          </a:prstGeom>
          <a:solidFill>
            <a:schemeClr val="bg1"/>
          </a:solidFill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95" name="Группа 94"/>
          <p:cNvGrpSpPr/>
          <p:nvPr/>
        </p:nvGrpSpPr>
        <p:grpSpPr>
          <a:xfrm>
            <a:off x="6153115" y="1493495"/>
            <a:ext cx="1107789" cy="1152127"/>
            <a:chOff x="5922008" y="1628801"/>
            <a:chExt cx="1107789" cy="1152127"/>
          </a:xfrm>
        </p:grpSpPr>
        <p:grpSp>
          <p:nvGrpSpPr>
            <p:cNvPr id="70" name="Группа 69"/>
            <p:cNvGrpSpPr/>
            <p:nvPr/>
          </p:nvGrpSpPr>
          <p:grpSpPr>
            <a:xfrm rot="16200000">
              <a:off x="5979019" y="1661942"/>
              <a:ext cx="1083919" cy="1017637"/>
              <a:chOff x="5481414" y="5075659"/>
              <a:chExt cx="1083919" cy="1017637"/>
            </a:xfrm>
          </p:grpSpPr>
          <p:cxnSp>
            <p:nvCxnSpPr>
              <p:cNvPr id="71" name="Прямая со стрелкой 70"/>
              <p:cNvCxnSpPr/>
              <p:nvPr/>
            </p:nvCxnSpPr>
            <p:spPr>
              <a:xfrm>
                <a:off x="5498579" y="5075659"/>
                <a:ext cx="1066754" cy="0"/>
              </a:xfrm>
              <a:prstGeom prst="straightConnector1">
                <a:avLst/>
              </a:prstGeom>
              <a:ln w="28575">
                <a:solidFill>
                  <a:srgbClr val="C0000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Прямая со стрелкой 71"/>
              <p:cNvCxnSpPr/>
              <p:nvPr/>
            </p:nvCxnSpPr>
            <p:spPr>
              <a:xfrm>
                <a:off x="5481414" y="5085184"/>
                <a:ext cx="0" cy="1008112"/>
              </a:xfrm>
              <a:prstGeom prst="straightConnector1">
                <a:avLst/>
              </a:prstGeom>
              <a:ln w="28575">
                <a:solidFill>
                  <a:srgbClr val="C0000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Прямая со стрелкой 72"/>
              <p:cNvCxnSpPr/>
              <p:nvPr/>
            </p:nvCxnSpPr>
            <p:spPr>
              <a:xfrm>
                <a:off x="5481414" y="5085184"/>
                <a:ext cx="818778" cy="792088"/>
              </a:xfrm>
              <a:prstGeom prst="straightConnector1">
                <a:avLst/>
              </a:prstGeom>
              <a:ln w="28575">
                <a:solidFill>
                  <a:srgbClr val="C0000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4" name="Овал 93"/>
            <p:cNvSpPr/>
            <p:nvPr/>
          </p:nvSpPr>
          <p:spPr>
            <a:xfrm>
              <a:off x="5922008" y="2564904"/>
              <a:ext cx="208967" cy="216024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96" name="Группа 95"/>
          <p:cNvGrpSpPr/>
          <p:nvPr/>
        </p:nvGrpSpPr>
        <p:grpSpPr>
          <a:xfrm rot="5400000">
            <a:off x="5883035" y="5083373"/>
            <a:ext cx="1107789" cy="1152127"/>
            <a:chOff x="5922008" y="1628801"/>
            <a:chExt cx="1107789" cy="1152127"/>
          </a:xfrm>
        </p:grpSpPr>
        <p:grpSp>
          <p:nvGrpSpPr>
            <p:cNvPr id="97" name="Группа 96"/>
            <p:cNvGrpSpPr/>
            <p:nvPr/>
          </p:nvGrpSpPr>
          <p:grpSpPr>
            <a:xfrm rot="16200000">
              <a:off x="5979019" y="1661942"/>
              <a:ext cx="1083919" cy="1017637"/>
              <a:chOff x="5481414" y="5075659"/>
              <a:chExt cx="1083919" cy="1017637"/>
            </a:xfrm>
          </p:grpSpPr>
          <p:cxnSp>
            <p:nvCxnSpPr>
              <p:cNvPr id="99" name="Прямая со стрелкой 98"/>
              <p:cNvCxnSpPr/>
              <p:nvPr/>
            </p:nvCxnSpPr>
            <p:spPr>
              <a:xfrm>
                <a:off x="5498579" y="5075659"/>
                <a:ext cx="1066754" cy="0"/>
              </a:xfrm>
              <a:prstGeom prst="straightConnector1">
                <a:avLst/>
              </a:prstGeom>
              <a:ln w="28575">
                <a:solidFill>
                  <a:srgbClr val="C0000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Прямая со стрелкой 99"/>
              <p:cNvCxnSpPr/>
              <p:nvPr/>
            </p:nvCxnSpPr>
            <p:spPr>
              <a:xfrm>
                <a:off x="5481414" y="5085184"/>
                <a:ext cx="0" cy="1008112"/>
              </a:xfrm>
              <a:prstGeom prst="straightConnector1">
                <a:avLst/>
              </a:prstGeom>
              <a:ln w="28575">
                <a:solidFill>
                  <a:srgbClr val="C0000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Прямая со стрелкой 100"/>
              <p:cNvCxnSpPr/>
              <p:nvPr/>
            </p:nvCxnSpPr>
            <p:spPr>
              <a:xfrm>
                <a:off x="5481414" y="5085184"/>
                <a:ext cx="818778" cy="792088"/>
              </a:xfrm>
              <a:prstGeom prst="straightConnector1">
                <a:avLst/>
              </a:prstGeom>
              <a:ln w="28575">
                <a:solidFill>
                  <a:srgbClr val="C0000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8" name="Овал 97"/>
            <p:cNvSpPr/>
            <p:nvPr/>
          </p:nvSpPr>
          <p:spPr>
            <a:xfrm>
              <a:off x="5922008" y="2564904"/>
              <a:ext cx="208967" cy="216024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02" name="Группа 101"/>
          <p:cNvGrpSpPr/>
          <p:nvPr/>
        </p:nvGrpSpPr>
        <p:grpSpPr>
          <a:xfrm rot="10800000">
            <a:off x="2334451" y="5045017"/>
            <a:ext cx="1107789" cy="1152127"/>
            <a:chOff x="5922008" y="1628801"/>
            <a:chExt cx="1107789" cy="1152127"/>
          </a:xfrm>
        </p:grpSpPr>
        <p:grpSp>
          <p:nvGrpSpPr>
            <p:cNvPr id="103" name="Группа 102"/>
            <p:cNvGrpSpPr/>
            <p:nvPr/>
          </p:nvGrpSpPr>
          <p:grpSpPr>
            <a:xfrm rot="16200000">
              <a:off x="5979019" y="1661942"/>
              <a:ext cx="1083919" cy="1017637"/>
              <a:chOff x="5481414" y="5075659"/>
              <a:chExt cx="1083919" cy="1017637"/>
            </a:xfrm>
          </p:grpSpPr>
          <p:cxnSp>
            <p:nvCxnSpPr>
              <p:cNvPr id="105" name="Прямая со стрелкой 104"/>
              <p:cNvCxnSpPr/>
              <p:nvPr/>
            </p:nvCxnSpPr>
            <p:spPr>
              <a:xfrm>
                <a:off x="5498579" y="5075659"/>
                <a:ext cx="1066754" cy="0"/>
              </a:xfrm>
              <a:prstGeom prst="straightConnector1">
                <a:avLst/>
              </a:prstGeom>
              <a:ln w="28575">
                <a:solidFill>
                  <a:srgbClr val="C0000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Прямая со стрелкой 105"/>
              <p:cNvCxnSpPr/>
              <p:nvPr/>
            </p:nvCxnSpPr>
            <p:spPr>
              <a:xfrm>
                <a:off x="5481414" y="5085184"/>
                <a:ext cx="0" cy="1008112"/>
              </a:xfrm>
              <a:prstGeom prst="straightConnector1">
                <a:avLst/>
              </a:prstGeom>
              <a:ln w="28575">
                <a:solidFill>
                  <a:srgbClr val="C0000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Прямая со стрелкой 106"/>
              <p:cNvCxnSpPr/>
              <p:nvPr/>
            </p:nvCxnSpPr>
            <p:spPr>
              <a:xfrm>
                <a:off x="5481414" y="5085184"/>
                <a:ext cx="818778" cy="792088"/>
              </a:xfrm>
              <a:prstGeom prst="straightConnector1">
                <a:avLst/>
              </a:prstGeom>
              <a:ln w="28575">
                <a:solidFill>
                  <a:srgbClr val="C0000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4" name="Овал 103"/>
            <p:cNvSpPr/>
            <p:nvPr/>
          </p:nvSpPr>
          <p:spPr>
            <a:xfrm>
              <a:off x="5922008" y="2564904"/>
              <a:ext cx="208967" cy="216024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4" name="Прямоугольник 113"/>
          <p:cNvSpPr/>
          <p:nvPr/>
        </p:nvSpPr>
        <p:spPr>
          <a:xfrm>
            <a:off x="391326" y="4266096"/>
            <a:ext cx="20235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Подготовка кадров высшей квалификации</a:t>
            </a:r>
            <a:endParaRPr lang="ru-RU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15" name="Прямоугольник 114"/>
          <p:cNvSpPr/>
          <p:nvPr/>
        </p:nvSpPr>
        <p:spPr>
          <a:xfrm>
            <a:off x="508255" y="5584927"/>
            <a:ext cx="20235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Стажировки и работа в ведущих центрах</a:t>
            </a:r>
            <a:endParaRPr lang="ru-RU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16" name="Прямоугольник 115"/>
          <p:cNvSpPr/>
          <p:nvPr/>
        </p:nvSpPr>
        <p:spPr>
          <a:xfrm>
            <a:off x="2343433" y="6137919"/>
            <a:ext cx="202359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Вовлечение молодежи</a:t>
            </a:r>
            <a:endParaRPr lang="ru-RU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1821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extBox 54"/>
          <p:cNvSpPr txBox="1"/>
          <p:nvPr/>
        </p:nvSpPr>
        <p:spPr>
          <a:xfrm>
            <a:off x="8617792" y="6381328"/>
            <a:ext cx="301686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chemeClr val="bg1"/>
                </a:solidFill>
              </a:rPr>
              <a:t>5</a:t>
            </a: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107504" y="116632"/>
            <a:ext cx="8856984" cy="830997"/>
          </a:xfrm>
          <a:prstGeom prst="rect">
            <a:avLst/>
          </a:prstGeom>
          <a:noFill/>
          <a:effectLst>
            <a:outerShdw blurRad="12700" dist="12700" dir="2700000" algn="tl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r"/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Состав и схема формирования Межведомственной комиссии по оценке научных организаций</a:t>
            </a:r>
            <a:endParaRPr lang="ru-RU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7" name="Прямоугольник 56"/>
          <p:cNvSpPr/>
          <p:nvPr/>
        </p:nvSpPr>
        <p:spPr>
          <a:xfrm>
            <a:off x="2411760" y="3861048"/>
            <a:ext cx="6552728" cy="461665"/>
          </a:xfrm>
          <a:prstGeom prst="rect">
            <a:avLst/>
          </a:prstGeom>
          <a:noFill/>
          <a:effectLst>
            <a:outerShdw blurRad="12700" dist="12700" dir="2700000" algn="tl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r"/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Ключевые ведомственные задачи</a:t>
            </a:r>
            <a:endParaRPr lang="ru-RU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1276910"/>
              </p:ext>
            </p:extLst>
          </p:nvPr>
        </p:nvGraphicFramePr>
        <p:xfrm>
          <a:off x="1" y="4291360"/>
          <a:ext cx="5292079" cy="69494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03798"/>
                <a:gridCol w="4488281"/>
              </a:tblGrid>
              <a:tr h="571500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900" dirty="0" smtClean="0">
                          <a:effectLst/>
                          <a:latin typeface="+mn-lt"/>
                          <a:ea typeface="Arial Unicode MS" pitchFamily="34" charset="-128"/>
                          <a:cs typeface="Arial Unicode MS" pitchFamily="34" charset="-128"/>
                        </a:rPr>
                        <a:t>1</a:t>
                      </a:r>
                      <a:endParaRPr lang="ru-RU" sz="1900" dirty="0">
                        <a:effectLst/>
                        <a:latin typeface="+mn-lt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900" dirty="0" smtClean="0">
                          <a:effectLst/>
                          <a:latin typeface="+mn-lt"/>
                          <a:ea typeface="Arial Unicode MS" pitchFamily="34" charset="-128"/>
                          <a:cs typeface="Arial Unicode MS" pitchFamily="34" charset="-128"/>
                        </a:rPr>
                        <a:t>Сформировать</a:t>
                      </a:r>
                      <a:r>
                        <a:rPr lang="ru-RU" sz="1900" baseline="0" dirty="0" smtClean="0">
                          <a:effectLst/>
                          <a:latin typeface="+mn-lt"/>
                          <a:ea typeface="Arial Unicode MS" pitchFamily="34" charset="-128"/>
                          <a:cs typeface="Arial Unicode MS" pitchFamily="34" charset="-128"/>
                        </a:rPr>
                        <a:t> ведомственную комиссию (ВК)</a:t>
                      </a:r>
                      <a:endParaRPr lang="ru-RU" sz="1900" dirty="0" smtClean="0">
                        <a:effectLst/>
                        <a:latin typeface="+mn-lt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  <p:graphicFrame>
        <p:nvGraphicFramePr>
          <p:cNvPr id="59" name="Таблица 5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4830484"/>
              </p:ext>
            </p:extLst>
          </p:nvPr>
        </p:nvGraphicFramePr>
        <p:xfrm>
          <a:off x="0" y="4725144"/>
          <a:ext cx="9143999" cy="69494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7584"/>
                <a:gridCol w="8316415"/>
              </a:tblGrid>
              <a:tr h="571500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900" dirty="0" smtClean="0">
                          <a:effectLst/>
                          <a:latin typeface="+mn-lt"/>
                          <a:ea typeface="Arial Unicode MS" pitchFamily="34" charset="-128"/>
                          <a:cs typeface="Arial Unicode MS" pitchFamily="34" charset="-128"/>
                        </a:rPr>
                        <a:t>2</a:t>
                      </a:r>
                      <a:endParaRPr lang="ru-RU" sz="1900" dirty="0">
                        <a:effectLst/>
                        <a:latin typeface="+mn-lt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900" dirty="0" smtClean="0">
                          <a:effectLst/>
                          <a:latin typeface="+mn-lt"/>
                          <a:ea typeface="Arial Unicode MS" pitchFamily="34" charset="-128"/>
                          <a:cs typeface="Arial Unicode MS" pitchFamily="34" charset="-128"/>
                        </a:rPr>
                        <a:t>Используя норму о представительстве в составе ВК научных работников «внешних» организаций, вовлечь РАН в экспертизу на постоянной основе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0155240"/>
              </p:ext>
            </p:extLst>
          </p:nvPr>
        </p:nvGraphicFramePr>
        <p:xfrm>
          <a:off x="-1" y="5461216"/>
          <a:ext cx="9115425" cy="104241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7585"/>
                <a:gridCol w="8287840"/>
              </a:tblGrid>
              <a:tr h="190500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900" dirty="0" smtClean="0">
                          <a:effectLst/>
                          <a:latin typeface="+mn-lt"/>
                          <a:ea typeface="Arial Unicode MS" pitchFamily="34" charset="-128"/>
                          <a:cs typeface="Arial Unicode MS" pitchFamily="34" charset="-128"/>
                        </a:rPr>
                        <a:t>3</a:t>
                      </a:r>
                      <a:endParaRPr lang="ru-RU" sz="1900" dirty="0">
                        <a:effectLst/>
                        <a:latin typeface="+mn-lt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900" dirty="0" smtClean="0">
                          <a:effectLst/>
                          <a:latin typeface="+mn-lt"/>
                          <a:ea typeface="Arial Unicode MS" pitchFamily="34" charset="-128"/>
                          <a:cs typeface="Arial Unicode MS" pitchFamily="34" charset="-128"/>
                        </a:rPr>
                        <a:t>На основе </a:t>
                      </a:r>
                      <a:r>
                        <a:rPr lang="ru-RU" sz="1900" b="1" dirty="0" smtClean="0">
                          <a:effectLst/>
                          <a:latin typeface="+mn-lt"/>
                          <a:ea typeface="Arial Unicode MS" pitchFamily="34" charset="-128"/>
                          <a:cs typeface="Arial Unicode MS" pitchFamily="34" charset="-128"/>
                        </a:rPr>
                        <a:t>типовой методики</a:t>
                      </a:r>
                      <a:r>
                        <a:rPr lang="ru-RU" sz="1900" dirty="0" smtClean="0">
                          <a:effectLst/>
                          <a:latin typeface="+mn-lt"/>
                          <a:ea typeface="Arial Unicode MS" pitchFamily="34" charset="-128"/>
                          <a:cs typeface="Arial Unicode MS" pitchFamily="34" charset="-128"/>
                        </a:rPr>
                        <a:t> с учетом </a:t>
                      </a:r>
                      <a:r>
                        <a:rPr lang="ru-RU" sz="1900" b="1" dirty="0" smtClean="0">
                          <a:effectLst/>
                          <a:latin typeface="+mn-lt"/>
                          <a:ea typeface="Arial Unicode MS" pitchFamily="34" charset="-128"/>
                          <a:cs typeface="Arial Unicode MS" pitchFamily="34" charset="-128"/>
                        </a:rPr>
                        <a:t>предложенных МВК подходов к проведению экспертной оценки </a:t>
                      </a:r>
                      <a:r>
                        <a:rPr lang="ru-RU" sz="1900" dirty="0" smtClean="0">
                          <a:effectLst/>
                          <a:latin typeface="+mn-lt"/>
                          <a:ea typeface="Arial Unicode MS" pitchFamily="34" charset="-128"/>
                          <a:cs typeface="Arial Unicode MS" pitchFamily="34" charset="-128"/>
                        </a:rPr>
                        <a:t>сформировать методику проведения оценки, сбалансировав</a:t>
                      </a:r>
                      <a:r>
                        <a:rPr lang="ru-RU" sz="1900" baseline="0" dirty="0" smtClean="0">
                          <a:effectLst/>
                          <a:latin typeface="+mn-lt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ru-RU" sz="1900" b="1" baseline="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Arial Unicode MS" pitchFamily="34" charset="-128"/>
                          <a:cs typeface="Arial Unicode MS" pitchFamily="34" charset="-128"/>
                        </a:rPr>
                        <a:t>экспертный </a:t>
                      </a:r>
                      <a:r>
                        <a:rPr lang="ru-RU" sz="1900" b="0" baseline="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Arial Unicode MS" pitchFamily="34" charset="-128"/>
                          <a:cs typeface="Arial Unicode MS" pitchFamily="34" charset="-128"/>
                        </a:rPr>
                        <a:t>и</a:t>
                      </a:r>
                      <a:r>
                        <a:rPr lang="ru-RU" sz="1900" b="1" baseline="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Arial Unicode MS" pitchFamily="34" charset="-128"/>
                          <a:cs typeface="Arial Unicode MS" pitchFamily="34" charset="-128"/>
                        </a:rPr>
                        <a:t> </a:t>
                      </a:r>
                      <a:r>
                        <a:rPr lang="ru-RU" sz="1900" b="1" baseline="0" dirty="0" err="1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Arial Unicode MS" pitchFamily="34" charset="-128"/>
                          <a:cs typeface="Arial Unicode MS" pitchFamily="34" charset="-128"/>
                        </a:rPr>
                        <a:t>наукометрический</a:t>
                      </a:r>
                      <a:r>
                        <a:rPr lang="ru-RU" sz="1900" b="1" baseline="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Arial Unicode MS" pitchFamily="34" charset="-128"/>
                          <a:cs typeface="Arial Unicode MS" pitchFamily="34" charset="-128"/>
                        </a:rPr>
                        <a:t> подход</a:t>
                      </a:r>
                      <a:r>
                        <a:rPr lang="ru-RU" sz="1900" b="1" dirty="0" smtClean="0">
                          <a:effectLst/>
                          <a:latin typeface="+mn-lt"/>
                          <a:ea typeface="Arial Unicode MS" pitchFamily="34" charset="-128"/>
                          <a:cs typeface="Arial Unicode MS" pitchFamily="34" charset="-128"/>
                        </a:rPr>
                        <a:t>  </a:t>
                      </a: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1383283"/>
              </p:ext>
            </p:extLst>
          </p:nvPr>
        </p:nvGraphicFramePr>
        <p:xfrm>
          <a:off x="179512" y="947629"/>
          <a:ext cx="8784980" cy="2677863"/>
        </p:xfrm>
        <a:graphic>
          <a:graphicData uri="http://schemas.openxmlformats.org/drawingml/2006/table">
            <a:tbl>
              <a:tblPr/>
              <a:tblGrid>
                <a:gridCol w="268928"/>
                <a:gridCol w="268928"/>
                <a:gridCol w="268928"/>
                <a:gridCol w="268928"/>
                <a:gridCol w="268928"/>
                <a:gridCol w="268928"/>
                <a:gridCol w="268928"/>
                <a:gridCol w="268928"/>
                <a:gridCol w="268928"/>
                <a:gridCol w="268928"/>
                <a:gridCol w="268928"/>
                <a:gridCol w="268928"/>
                <a:gridCol w="268928"/>
                <a:gridCol w="268928"/>
                <a:gridCol w="268928"/>
                <a:gridCol w="268928"/>
                <a:gridCol w="268928"/>
                <a:gridCol w="268928"/>
                <a:gridCol w="268928"/>
                <a:gridCol w="268928"/>
                <a:gridCol w="268928"/>
                <a:gridCol w="268928"/>
                <a:gridCol w="268928"/>
                <a:gridCol w="268928"/>
                <a:gridCol w="268928"/>
                <a:gridCol w="324954"/>
                <a:gridCol w="268928"/>
                <a:gridCol w="392186"/>
                <a:gridCol w="268928"/>
                <a:gridCol w="268928"/>
                <a:gridCol w="268928"/>
                <a:gridCol w="268928"/>
              </a:tblGrid>
              <a:tr h="537155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По </a:t>
                      </a:r>
                      <a:r>
                        <a:rPr lang="ru-RU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должно-</a:t>
                      </a:r>
                      <a:r>
                        <a:rPr lang="ru-RU" sz="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сти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936" marR="3936" marT="393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Представители федеральных органов исполнительной власти</a:t>
                      </a:r>
                    </a:p>
                  </a:txBody>
                  <a:tcPr marL="3936" marR="3936" marT="393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Органы </a:t>
                      </a:r>
                      <a:endParaRPr lang="ru-RU" sz="8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 fontAlgn="ctr"/>
                      <a:r>
                        <a:rPr lang="ru-RU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власти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936" marR="3936" marT="393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ctr"/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936" marR="3936" marT="393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17"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Ведущие ученые - представители научных организаций и высших учебных заведений </a:t>
                      </a:r>
                    </a:p>
                  </a:txBody>
                  <a:tcPr marL="3936" marR="3936" marT="3936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5938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МОН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936" marR="3936" marT="3936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Максимальное количество научных организаций, объемов затрат на исследования и разработки</a:t>
                      </a:r>
                    </a:p>
                  </a:txBody>
                  <a:tcPr marL="3936" marR="3936" marT="3936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3936" marR="3936" marT="3936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ctr"/>
                      <a:endParaRPr lang="ru-RU" sz="5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936" marR="3936" marT="3936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3936" marR="3936" marT="3936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FDD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Ведущие вузы</a:t>
                      </a:r>
                    </a:p>
                  </a:txBody>
                  <a:tcPr marL="3936" marR="3936" marT="3936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F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Российская академия наук</a:t>
                      </a:r>
                    </a:p>
                  </a:txBody>
                  <a:tcPr marL="3936" marR="3936" marT="3936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FC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Государственные академии</a:t>
                      </a:r>
                    </a:p>
                  </a:txBody>
                  <a:tcPr marL="3936" marR="3936" marT="3936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FC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*Обязательно наличие всех отраслей наук</a:t>
                      </a:r>
                    </a:p>
                  </a:txBody>
                  <a:tcPr marL="3936" marR="3936" marT="3936" marB="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7484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Д.В. 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Ливанов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936" marR="3936" marT="3936" marB="0" vert="vert27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936" marR="3936" marT="3936" marB="0" vert="vert27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ФАНО</a:t>
                      </a:r>
                    </a:p>
                  </a:txBody>
                  <a:tcPr marL="3936" marR="3936" marT="3936" marB="0" vert="vert27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Минздрав России</a:t>
                      </a:r>
                    </a:p>
                  </a:txBody>
                  <a:tcPr marL="3936" marR="3936" marT="3936" marB="0" vert="vert27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Минпромторг России</a:t>
                      </a:r>
                    </a:p>
                  </a:txBody>
                  <a:tcPr marL="3936" marR="3936" marT="3936" marB="0" vert="vert27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Минобороны России</a:t>
                      </a:r>
                    </a:p>
                  </a:txBody>
                  <a:tcPr marL="3936" marR="3936" marT="3936" marB="0" vert="vert27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Роскосмос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936" marR="3936" marT="3936" marB="0" vert="vert27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Государсвтенная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дума </a:t>
                      </a:r>
                    </a:p>
                  </a:txBody>
                  <a:tcPr marL="3936" marR="3936" marT="3936" marB="0" vert="vert27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Совет Федераций</a:t>
                      </a:r>
                    </a:p>
                  </a:txBody>
                  <a:tcPr marL="3936" marR="3936" marT="3936" marB="0" vert="vert27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Счетная палата</a:t>
                      </a:r>
                    </a:p>
                  </a:txBody>
                  <a:tcPr marL="3936" marR="3936" marT="3936" marB="0" vert="vert27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Р С П  </a:t>
                      </a:r>
                      <a:r>
                        <a:rPr lang="ru-RU" sz="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936" marR="3936" marT="3936" marB="0" vert="vert27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Госкорпорации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936" marR="3936" marT="3936" marB="0" vert="vert27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Институты развития</a:t>
                      </a:r>
                    </a:p>
                  </a:txBody>
                  <a:tcPr marL="3936" marR="3936" marT="3936" marB="0" vert="vert27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Профсоюзы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936" marR="3936" marT="3936" marB="0" vert="vert27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Фонды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936" marR="3936" marT="3936" marB="0" vert="vert27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Общественный совет</a:t>
                      </a:r>
                    </a:p>
                  </a:txBody>
                  <a:tcPr marL="3936" marR="3936" marT="3936" marB="0" vert="vert27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МГУ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936" marR="3936" marT="3936" marB="0" vert="vert27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СПБГУ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936" marR="3936" marT="3936" marB="0" vert="vert27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Федеральные университеты</a:t>
                      </a:r>
                    </a:p>
                  </a:txBody>
                  <a:tcPr marL="3936" marR="3936" marT="3936" marB="0" vert="vert27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НИУ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936" marR="3936" marT="3936" marB="0" vert="vert27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3936" marR="3936" marT="3936" marB="0" vert="vert27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FC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3936" marR="3936" marT="3936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FC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3936" marR="3936" marT="3936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FC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Академия образования</a:t>
                      </a:r>
                    </a:p>
                  </a:txBody>
                  <a:tcPr marL="3936" marR="3936" marT="3936" marB="0" vert="vert27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FC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Академия архитектуры</a:t>
                      </a:r>
                    </a:p>
                  </a:txBody>
                  <a:tcPr marL="3936" marR="3936" marT="3936" marB="0" vert="vert27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FC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Академия художеств</a:t>
                      </a:r>
                    </a:p>
                  </a:txBody>
                  <a:tcPr marL="3936" marR="3936" marT="3936" marB="0" vert="vert27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FC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Естественные науки</a:t>
                      </a:r>
                    </a:p>
                  </a:txBody>
                  <a:tcPr marL="3936" marR="3936" marT="3936" marB="0" vert="vert27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Технические науки</a:t>
                      </a:r>
                    </a:p>
                  </a:txBody>
                  <a:tcPr marL="3936" marR="3936" marT="3936" marB="0" vert="vert27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Медицинские науки</a:t>
                      </a:r>
                    </a:p>
                  </a:txBody>
                  <a:tcPr marL="3936" marR="3936" marT="3936" marB="0" vert="vert27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Сельскохозяйственные науки</a:t>
                      </a:r>
                    </a:p>
                  </a:txBody>
                  <a:tcPr marL="3936" marR="3936" marT="3936" marB="0" vert="vert27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Общественные науки</a:t>
                      </a:r>
                    </a:p>
                  </a:txBody>
                  <a:tcPr marL="3936" marR="3936" marT="3936" marB="0" vert="vert27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Гуманитарные науки</a:t>
                      </a:r>
                    </a:p>
                  </a:txBody>
                  <a:tcPr marL="3936" marR="3936" marT="3936" marB="0" vert="vert27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99"/>
                    </a:solidFill>
                  </a:tcPr>
                </a:tc>
              </a:tr>
              <a:tr h="152985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3936" marR="3936" marT="3936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marL="3936" marR="3936" marT="3936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marL="3936" marR="3936" marT="3936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900" b="1" i="0" u="none" strike="noStrike" dirty="0">
                        <a:solidFill>
                          <a:srgbClr val="C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936" marR="3936" marT="3936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900" b="1" i="0" u="none" strike="noStrike" dirty="0">
                        <a:solidFill>
                          <a:srgbClr val="C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936" marR="3936" marT="3936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ru-RU" sz="900" b="1" i="0" u="none" strike="noStrike" dirty="0">
                        <a:solidFill>
                          <a:srgbClr val="C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936" marR="3936" marT="3936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ru-RU" sz="900" b="1" i="0" u="none" strike="noStrike" dirty="0">
                        <a:solidFill>
                          <a:srgbClr val="C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936" marR="3936" marT="3936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936" marR="3936" marT="3936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936" marR="3936" marT="3936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936" marR="3936" marT="3936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936" marR="3936" marT="3936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936" marR="3936" marT="3936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936" marR="3936" marT="3936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936" marR="3936" marT="3936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15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936" marR="3936" marT="3936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16</a:t>
                      </a:r>
                      <a:endParaRPr lang="ru-RU" sz="900" b="1" i="0" u="none" strike="noStrike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936" marR="3936" marT="3936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17</a:t>
                      </a:r>
                      <a:endParaRPr lang="ru-RU" sz="900" b="1" i="0" u="none" strike="noStrike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936" marR="3936" marT="3936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18</a:t>
                      </a:r>
                      <a:endParaRPr lang="ru-RU" sz="900" b="1" i="0" u="none" strike="noStrike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936" marR="3936" marT="3936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19</a:t>
                      </a:r>
                      <a:endParaRPr lang="ru-RU" sz="900" b="1" i="0" u="none" strike="noStrike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936" marR="3936" marT="3936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</a:t>
                      </a:r>
                      <a:endParaRPr lang="ru-RU" sz="900" b="1" i="0" u="none" strike="noStrike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936" marR="3936" marT="3936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21</a:t>
                      </a:r>
                      <a:endParaRPr lang="ru-RU" sz="900" b="1" i="0" u="none" strike="noStrike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936" marR="3936" marT="3936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22</a:t>
                      </a:r>
                      <a:endParaRPr lang="ru-RU" sz="900" b="1" i="0" u="none" strike="noStrike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936" marR="3936" marT="3936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23</a:t>
                      </a:r>
                      <a:endParaRPr lang="ru-RU" sz="900" b="1" i="0" u="none" strike="noStrike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936" marR="3936" marT="3936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24</a:t>
                      </a:r>
                      <a:endParaRPr lang="ru-RU" sz="900" b="1" i="0" u="none" strike="noStrike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936" marR="3936" marT="3936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25</a:t>
                      </a:r>
                      <a:endParaRPr lang="ru-RU" sz="900" b="1" i="0" u="none" strike="noStrike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936" marR="3936" marT="3936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26</a:t>
                      </a:r>
                      <a:endParaRPr lang="ru-RU" sz="900" b="1" i="0" u="none" strike="noStrike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936" marR="3936" marT="3936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27</a:t>
                      </a:r>
                      <a:endParaRPr lang="ru-RU" sz="900" b="1" i="0" u="none" strike="noStrike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936" marR="3936" marT="3936" marB="0" anchor="b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28</a:t>
                      </a:r>
                      <a:endParaRPr lang="ru-RU" sz="900" b="1" i="0" u="none" strike="noStrike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936" marR="3936" marT="3936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29</a:t>
                      </a:r>
                      <a:endParaRPr lang="ru-RU" sz="900" b="1" i="0" u="none" strike="noStrike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936" marR="3936" marT="3936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30</a:t>
                      </a:r>
                      <a:endParaRPr lang="ru-RU" sz="900" b="1" i="0" u="none" strike="noStrike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936" marR="3936" marT="3936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31</a:t>
                      </a:r>
                      <a:endParaRPr lang="ru-RU" sz="900" b="1" i="0" u="none" strike="noStrike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936" marR="3936" marT="3936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32</a:t>
                      </a:r>
                      <a:endParaRPr lang="ru-RU" sz="900" b="1" i="0" u="none" strike="noStrike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936" marR="3936" marT="3936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82225"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936" marR="3936" marT="393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936" marR="3936" marT="3936" marB="0" anchor="b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4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Определяются</a:t>
                      </a:r>
                      <a:r>
                        <a:rPr lang="ru-RU" sz="9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путем выдвижения кандидатур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936" marR="3936" marT="3936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ru-RU" sz="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936" marR="3936" marT="3936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936" marR="3936" marT="3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936" marR="3936" marT="3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936" marR="3936" marT="3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936" marR="3936" marT="3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936" marR="3936" marT="3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936" marR="3936" marT="39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По предложениям Совета по науке Минобрнауки России</a:t>
                      </a:r>
                    </a:p>
                  </a:txBody>
                  <a:tcPr marL="3936" marR="3936" marT="3936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Овал 6"/>
          <p:cNvSpPr/>
          <p:nvPr/>
        </p:nvSpPr>
        <p:spPr>
          <a:xfrm>
            <a:off x="931641" y="3140968"/>
            <a:ext cx="864096" cy="864096"/>
          </a:xfrm>
          <a:prstGeom prst="ellipse">
            <a:avLst/>
          </a:prstGeom>
          <a:solidFill>
            <a:schemeClr val="bg1"/>
          </a:solidFill>
          <a:ln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C00000"/>
                </a:solidFill>
              </a:rPr>
              <a:t>+</a:t>
            </a:r>
            <a:r>
              <a:rPr lang="en-US" sz="2000" dirty="0" smtClean="0">
                <a:solidFill>
                  <a:srgbClr val="C00000"/>
                </a:solidFill>
              </a:rPr>
              <a:t>1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ru-RU" sz="1100" dirty="0" smtClean="0">
                <a:solidFill>
                  <a:srgbClr val="C00000"/>
                </a:solidFill>
              </a:rPr>
              <a:t>ФОИВ</a:t>
            </a:r>
            <a:endParaRPr lang="ru-RU" sz="1100" dirty="0">
              <a:solidFill>
                <a:srgbClr val="C00000"/>
              </a:solidFill>
            </a:endParaRPr>
          </a:p>
        </p:txBody>
      </p:sp>
      <p:cxnSp>
        <p:nvCxnSpPr>
          <p:cNvPr id="9" name="Прямая со стрелкой 8"/>
          <p:cNvCxnSpPr>
            <a:stCxn id="7" idx="7"/>
          </p:cNvCxnSpPr>
          <p:nvPr/>
        </p:nvCxnSpPr>
        <p:spPr>
          <a:xfrm flipV="1">
            <a:off x="1669193" y="3124828"/>
            <a:ext cx="120502" cy="142684"/>
          </a:xfrm>
          <a:prstGeom prst="straightConnector1">
            <a:avLst/>
          </a:prstGeom>
          <a:ln w="28575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11556776" y="2852936"/>
            <a:ext cx="9144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 стрелкой 70"/>
          <p:cNvCxnSpPr/>
          <p:nvPr/>
        </p:nvCxnSpPr>
        <p:spPr>
          <a:xfrm>
            <a:off x="2843808" y="947629"/>
            <a:ext cx="0" cy="537155"/>
          </a:xfrm>
          <a:prstGeom prst="straightConnector1">
            <a:avLst/>
          </a:prstGeom>
          <a:ln w="28575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 стрелкой 75"/>
          <p:cNvCxnSpPr/>
          <p:nvPr/>
        </p:nvCxnSpPr>
        <p:spPr>
          <a:xfrm>
            <a:off x="4211960" y="1216206"/>
            <a:ext cx="0" cy="268578"/>
          </a:xfrm>
          <a:prstGeom prst="straightConnector1">
            <a:avLst/>
          </a:prstGeom>
          <a:ln w="28575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179512" y="947629"/>
            <a:ext cx="2664296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179512" y="575668"/>
            <a:ext cx="7521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&lt; </a:t>
            </a:r>
            <a:r>
              <a:rPr lang="ru-RU" dirty="0" smtClean="0">
                <a:solidFill>
                  <a:srgbClr val="C00000"/>
                </a:solidFill>
              </a:rPr>
              <a:t>35</a:t>
            </a:r>
            <a:r>
              <a:rPr lang="en-US" dirty="0" smtClean="0">
                <a:solidFill>
                  <a:srgbClr val="C00000"/>
                </a:solidFill>
              </a:rPr>
              <a:t>%</a:t>
            </a:r>
            <a:endParaRPr lang="ru-RU" dirty="0">
              <a:solidFill>
                <a:srgbClr val="C00000"/>
              </a:solidFill>
            </a:endParaRPr>
          </a:p>
        </p:txBody>
      </p:sp>
      <p:cxnSp>
        <p:nvCxnSpPr>
          <p:cNvPr id="81" name="Прямая соединительная линия 80"/>
          <p:cNvCxnSpPr/>
          <p:nvPr/>
        </p:nvCxnSpPr>
        <p:spPr>
          <a:xfrm>
            <a:off x="2987824" y="1211667"/>
            <a:ext cx="1224136" cy="4539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TextBox 84"/>
          <p:cNvSpPr txBox="1"/>
          <p:nvPr/>
        </p:nvSpPr>
        <p:spPr>
          <a:xfrm>
            <a:off x="2987824" y="884291"/>
            <a:ext cx="8050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en-US" dirty="0" smtClean="0">
                <a:solidFill>
                  <a:srgbClr val="C00000"/>
                </a:solidFill>
              </a:rPr>
              <a:t>&gt; 15%</a:t>
            </a:r>
            <a:endParaRPr lang="ru-RU" dirty="0">
              <a:solidFill>
                <a:srgbClr val="C00000"/>
              </a:solidFill>
            </a:endParaRPr>
          </a:p>
        </p:txBody>
      </p:sp>
      <p:cxnSp>
        <p:nvCxnSpPr>
          <p:cNvPr id="87" name="Прямая со стрелкой 86"/>
          <p:cNvCxnSpPr/>
          <p:nvPr/>
        </p:nvCxnSpPr>
        <p:spPr>
          <a:xfrm flipH="1">
            <a:off x="8956873" y="1027001"/>
            <a:ext cx="7615" cy="453244"/>
          </a:xfrm>
          <a:prstGeom prst="straightConnector1">
            <a:avLst/>
          </a:prstGeom>
          <a:ln w="28575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Прямая соединительная линия 87"/>
          <p:cNvCxnSpPr/>
          <p:nvPr/>
        </p:nvCxnSpPr>
        <p:spPr>
          <a:xfrm>
            <a:off x="4535996" y="1027001"/>
            <a:ext cx="4420877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TextBox 89"/>
          <p:cNvSpPr txBox="1"/>
          <p:nvPr/>
        </p:nvSpPr>
        <p:spPr>
          <a:xfrm>
            <a:off x="4159931" y="657669"/>
            <a:ext cx="7521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&gt; 50%</a:t>
            </a:r>
            <a:endParaRPr lang="ru-RU" dirty="0">
              <a:solidFill>
                <a:srgbClr val="C00000"/>
              </a:solidFill>
            </a:endParaRPr>
          </a:p>
        </p:txBody>
      </p:sp>
      <p:cxnSp>
        <p:nvCxnSpPr>
          <p:cNvPr id="94" name="Прямая со стрелкой 93"/>
          <p:cNvCxnSpPr/>
          <p:nvPr/>
        </p:nvCxnSpPr>
        <p:spPr>
          <a:xfrm>
            <a:off x="5546204" y="1398467"/>
            <a:ext cx="0" cy="129750"/>
          </a:xfrm>
          <a:prstGeom prst="straightConnector1">
            <a:avLst/>
          </a:prstGeom>
          <a:ln w="28575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Прямая со стрелкой 96"/>
          <p:cNvCxnSpPr/>
          <p:nvPr/>
        </p:nvCxnSpPr>
        <p:spPr>
          <a:xfrm>
            <a:off x="7236296" y="1412776"/>
            <a:ext cx="0" cy="129750"/>
          </a:xfrm>
          <a:prstGeom prst="straightConnector1">
            <a:avLst/>
          </a:prstGeom>
          <a:ln w="28575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Прямая со стрелкой 100"/>
          <p:cNvCxnSpPr/>
          <p:nvPr/>
        </p:nvCxnSpPr>
        <p:spPr>
          <a:xfrm>
            <a:off x="4427984" y="1412776"/>
            <a:ext cx="0" cy="129750"/>
          </a:xfrm>
          <a:prstGeom prst="straightConnector1">
            <a:avLst/>
          </a:prstGeom>
          <a:ln w="28575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9580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95736" y="116632"/>
            <a:ext cx="6846121" cy="1200329"/>
          </a:xfrm>
          <a:prstGeom prst="rect">
            <a:avLst/>
          </a:prstGeom>
          <a:noFill/>
          <a:effectLst>
            <a:outerShdw blurRad="12700" dist="12700" dir="2700000" algn="tl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r"/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Основные принципы мониторинга, аналитической обработки сведений и оценки результативности научных организаций</a:t>
            </a:r>
            <a:endParaRPr lang="ru-RU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676456" y="6381328"/>
            <a:ext cx="301686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6</a:t>
            </a: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6691" y="1262945"/>
            <a:ext cx="8656609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ru-RU" sz="2000" dirty="0" smtClean="0"/>
              <a:t>Обеспечение абсолютной свободы </a:t>
            </a:r>
            <a:r>
              <a:rPr lang="ru-RU" sz="2000" dirty="0"/>
              <a:t>в выборе направлений и способов развития научной </a:t>
            </a:r>
            <a:r>
              <a:rPr lang="ru-RU" sz="2000" dirty="0" smtClean="0"/>
              <a:t>организации.</a:t>
            </a:r>
          </a:p>
          <a:p>
            <a:pPr marL="342900" indent="-342900"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ru-RU" sz="2000" dirty="0" smtClean="0"/>
              <a:t>Аналитический подход </a:t>
            </a:r>
            <a:r>
              <a:rPr lang="ru-RU" sz="2000" dirty="0"/>
              <a:t>к поиску «</a:t>
            </a:r>
            <a:r>
              <a:rPr lang="ru-RU" sz="2000" dirty="0" smtClean="0"/>
              <a:t>группировок» - условно-однородных (референтных) групп.</a:t>
            </a:r>
          </a:p>
          <a:p>
            <a:pPr marL="342900" indent="-342900"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ru-RU" sz="2000" dirty="0" smtClean="0"/>
              <a:t>Ежегодное наблюдение </a:t>
            </a:r>
            <a:r>
              <a:rPr lang="ru-RU" sz="2000" dirty="0"/>
              <a:t>за «миграцией» организации из одной </a:t>
            </a:r>
            <a:r>
              <a:rPr lang="ru-RU" sz="2000" dirty="0" smtClean="0"/>
              <a:t>«группировки» в другую и внутри группировки.</a:t>
            </a:r>
          </a:p>
          <a:p>
            <a:pPr marL="342900" indent="-342900"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ru-RU" sz="2000" dirty="0" smtClean="0"/>
              <a:t>Установление </a:t>
            </a:r>
            <a:r>
              <a:rPr lang="ru-RU" sz="2000" dirty="0"/>
              <a:t>минимальных значений показателей результативности исходя из необходимости выравнивая «западающих» показателей по отношению к референтной </a:t>
            </a:r>
            <a:r>
              <a:rPr lang="ru-RU" sz="2000" dirty="0" smtClean="0"/>
              <a:t>группе.</a:t>
            </a:r>
          </a:p>
          <a:p>
            <a:pPr marL="342900" indent="-342900"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ru-RU" sz="2000" dirty="0" smtClean="0"/>
              <a:t>Обеспечение </a:t>
            </a:r>
            <a:r>
              <a:rPr lang="ru-RU" sz="2000" dirty="0"/>
              <a:t>возможности «самоанализа» организации, определения своих сильных и слабых сторон по отношению к остальным научным </a:t>
            </a:r>
            <a:r>
              <a:rPr lang="ru-RU" sz="2000" dirty="0" smtClean="0"/>
              <a:t>организациям.</a:t>
            </a:r>
          </a:p>
          <a:p>
            <a:pPr marL="342900" indent="-342900"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ru-RU" sz="2000" dirty="0" smtClean="0"/>
              <a:t>Возможность </a:t>
            </a:r>
            <a:r>
              <a:rPr lang="ru-RU" sz="2000" dirty="0"/>
              <a:t>динамической коррекции (самонастройки) системы </a:t>
            </a:r>
            <a:r>
              <a:rPr lang="ru-RU" sz="2000" dirty="0" smtClean="0"/>
              <a:t>показателей. </a:t>
            </a:r>
          </a:p>
          <a:p>
            <a:pPr marL="342900" indent="-342900"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ru-RU" sz="2000" dirty="0" smtClean="0"/>
              <a:t>Реализация </a:t>
            </a:r>
            <a:r>
              <a:rPr lang="ru-RU" sz="2000" dirty="0"/>
              <a:t>инструментов целеполагания для научных организаций через систему критериев и их пороговых </a:t>
            </a:r>
            <a:r>
              <a:rPr lang="ru-RU" sz="2000" dirty="0" smtClean="0"/>
              <a:t>значений.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445858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A0537C3432FA1C4886354F16EFEDBC66" ma:contentTypeVersion="0" ma:contentTypeDescription="Создание документа." ma:contentTypeScope="" ma:versionID="efb8c294e35175f22c2e5e00366faf8c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89d58f4857a619b7c345529988bca39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6E32F41-2EAC-47E5-8BA5-DC6947F687D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FC363482-C0D0-469B-9965-48EAF746369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E04A76C-ADAF-4D0B-B50F-FB3F21A884D9}">
  <ds:schemaRefs>
    <ds:schemaRef ds:uri="http://purl.org/dc/dcmitype/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purl.org/dc/terms/"/>
    <ds:schemaRef ds:uri="http://schemas.openxmlformats.org/package/2006/metadata/core-propertie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4763</TotalTime>
  <Words>1225</Words>
  <Application>Microsoft Office PowerPoint</Application>
  <PresentationFormat>Экран (4:3)</PresentationFormat>
  <Paragraphs>238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Сергей Матвеев</dc:creator>
  <cp:lastModifiedBy>Сергей Матвеев</cp:lastModifiedBy>
  <cp:revision>168</cp:revision>
  <cp:lastPrinted>2013-11-06T14:54:10Z</cp:lastPrinted>
  <dcterms:created xsi:type="dcterms:W3CDTF">2012-10-16T08:25:22Z</dcterms:created>
  <dcterms:modified xsi:type="dcterms:W3CDTF">2014-06-27T13:23:45Z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0x010100A0537C3432FA1C4886354F16EFEDBC66</vt:lpwstr>
  </property>
</Properties>
</file>