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6"/>
  </p:handoutMasterIdLst>
  <p:sldIdLst>
    <p:sldId id="256" r:id="rId5"/>
    <p:sldId id="262" r:id="rId6"/>
    <p:sldId id="277" r:id="rId7"/>
    <p:sldId id="263" r:id="rId8"/>
    <p:sldId id="264" r:id="rId9"/>
    <p:sldId id="268" r:id="rId10"/>
    <p:sldId id="265" r:id="rId11"/>
    <p:sldId id="276" r:id="rId12"/>
    <p:sldId id="267" r:id="rId13"/>
    <p:sldId id="269" r:id="rId14"/>
    <p:sldId id="278" r:id="rId15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FDD"/>
    <a:srgbClr val="C1FFC1"/>
    <a:srgbClr val="99FF9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83D50-41FB-4E39-AC1A-CBB1FB2A5459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E311B-341F-4946-B8A8-2B2911DAC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7972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tveev-sy\AppData\Local\Microsoft\Windows\Temporary Internet Files\Content.Outlook\QVC3S5KC\minobr_prezentation_template_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" y="0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2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3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19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310F-C7C2-4A9A-9D10-00E1BADC811E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85DF3-380C-41DC-A7AD-26E1474DC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6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56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87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90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69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432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409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48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91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87C3-6A1E-4AAE-81D9-BD00A786E255}" type="datetimeFigureOut">
              <a:rPr lang="ru-RU" smtClean="0"/>
              <a:t>27.06.2014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C18BD-A9BB-4B7A-AF7C-61823E63E8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61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3782" y="1343665"/>
            <a:ext cx="8352928" cy="3724096"/>
          </a:xfrm>
          <a:prstGeom prst="rect">
            <a:avLst/>
          </a:prstGeom>
          <a:effectLst>
            <a:outerShdw blurRad="38100" dist="25400" dir="2700000" algn="tl" rotWithShape="0">
              <a:prstClr val="black">
                <a:alpha val="3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b="1" dirty="0" smtClean="0"/>
              <a:t>СИСТЕМА </a:t>
            </a:r>
            <a:r>
              <a:rPr lang="ru-RU" sz="2800" b="1" dirty="0"/>
              <a:t>ОЦЕНКИ И МОНИТОРИНГА РЕЗУЛЬТАТИВНОСТИ ДЕЯТЕЛЬНОСТИ НАУЧНЫХ</a:t>
            </a:r>
          </a:p>
          <a:p>
            <a:r>
              <a:rPr lang="ru-RU" sz="2800" b="1" dirty="0"/>
              <a:t>ОРГАНИЗАЦИЙ, ВЫПОЛНЯЮЩИХ НАУЧНО-ИССЛЕДОВАТЕЛЬСКИЕ,</a:t>
            </a:r>
          </a:p>
          <a:p>
            <a:r>
              <a:rPr lang="ru-RU" sz="2800" b="1" dirty="0"/>
              <a:t>ОПЫТНО-КОНСТРУКТОРСКИЕ И ТЕХНОЛОГИЧЕСКИЕ</a:t>
            </a:r>
          </a:p>
          <a:p>
            <a:r>
              <a:rPr lang="ru-RU" sz="2800" b="1" dirty="0"/>
              <a:t>РАБОТЫ ГРАЖДАНСКОГО НАЗНАЧЕНИЯ</a:t>
            </a:r>
          </a:p>
          <a:p>
            <a:endParaRPr lang="ru-RU" sz="2800" dirty="0"/>
          </a:p>
          <a:p>
            <a:r>
              <a:rPr lang="ru-RU" sz="2000" dirty="0" smtClean="0"/>
              <a:t>Июнь 2014 г.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83568" y="4293096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17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6632"/>
            <a:ext cx="655272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Технологические особенности мониторинга и оценки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5" y="947629"/>
            <a:ext cx="7979545" cy="2980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Максимальное использование имеющихся данных.</a:t>
            </a:r>
          </a:p>
          <a:p>
            <a:pPr>
              <a:spcBef>
                <a:spcPts val="200"/>
              </a:spcBef>
            </a:pPr>
            <a:r>
              <a:rPr lang="en-US" sz="1600" dirty="0" smtClean="0">
                <a:solidFill>
                  <a:srgbClr val="C00000"/>
                </a:solidFill>
              </a:rPr>
              <a:t>http://www.rosrid.ru</a:t>
            </a:r>
            <a:endParaRPr lang="ru-RU" sz="1600" dirty="0" smtClean="0">
              <a:solidFill>
                <a:srgbClr val="C0000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При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необходимости экспертизы – доступ к содержательной информации через единую государственную систему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учета.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Переход от годовых «отчетов» к электронным базам и краткой содержательной «сводке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».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Информационная системы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как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«средство коммуникации»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 секторе исследований и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разработок.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984087"/>
            <a:ext cx="3618649" cy="254760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94" y="3984087"/>
            <a:ext cx="3896152" cy="2547602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4" name="Овал 3"/>
          <p:cNvSpPr/>
          <p:nvPr/>
        </p:nvSpPr>
        <p:spPr>
          <a:xfrm>
            <a:off x="668960" y="930182"/>
            <a:ext cx="432048" cy="432048"/>
          </a:xfrm>
          <a:prstGeom prst="ellipse">
            <a:avLst/>
          </a:prstGeom>
          <a:effectLst>
            <a:outerShdw blurRad="25400" dist="254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1</a:t>
            </a:r>
            <a:endParaRPr lang="ru-RU" sz="2800" b="1" dirty="0"/>
          </a:p>
        </p:txBody>
      </p:sp>
      <p:sp>
        <p:nvSpPr>
          <p:cNvPr id="12" name="Овал 11"/>
          <p:cNvSpPr/>
          <p:nvPr/>
        </p:nvSpPr>
        <p:spPr>
          <a:xfrm>
            <a:off x="668960" y="1772816"/>
            <a:ext cx="432048" cy="432048"/>
          </a:xfrm>
          <a:prstGeom prst="ellipse">
            <a:avLst/>
          </a:prstGeom>
          <a:effectLst>
            <a:outerShdw blurRad="25400" dist="254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2</a:t>
            </a:r>
          </a:p>
        </p:txBody>
      </p:sp>
      <p:sp>
        <p:nvSpPr>
          <p:cNvPr id="13" name="Овал 12"/>
          <p:cNvSpPr/>
          <p:nvPr/>
        </p:nvSpPr>
        <p:spPr>
          <a:xfrm>
            <a:off x="683567" y="2465909"/>
            <a:ext cx="432048" cy="432048"/>
          </a:xfrm>
          <a:prstGeom prst="ellipse">
            <a:avLst/>
          </a:prstGeom>
          <a:effectLst>
            <a:outerShdw blurRad="25400" dist="254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3</a:t>
            </a:r>
          </a:p>
        </p:txBody>
      </p:sp>
      <p:sp>
        <p:nvSpPr>
          <p:cNvPr id="14" name="Овал 13"/>
          <p:cNvSpPr/>
          <p:nvPr/>
        </p:nvSpPr>
        <p:spPr>
          <a:xfrm>
            <a:off x="683567" y="3284984"/>
            <a:ext cx="432048" cy="432048"/>
          </a:xfrm>
          <a:prstGeom prst="ellipse">
            <a:avLst/>
          </a:prstGeom>
          <a:effectLst>
            <a:outerShdw blurRad="25400" dist="25400" dir="2700000" algn="tl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67645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7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0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6632"/>
            <a:ext cx="655272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Правовые последствия оценки результативности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7645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8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16016" y="1158999"/>
            <a:ext cx="424847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</a:rPr>
              <a:t>1-я </a:t>
            </a:r>
            <a:r>
              <a:rPr lang="ru-RU" sz="1600" dirty="0">
                <a:solidFill>
                  <a:srgbClr val="C00000"/>
                </a:solidFill>
              </a:rPr>
              <a:t>категория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научные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организации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– лидеры отрасли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(научного направления) в Российской Федерации,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результаты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научной организации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существенно превышают значения по референтной группе, соответствуют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мировому уровню и она располагает потенциалом для дальнейшего развития и улучшения своей деятельности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</a:rPr>
              <a:t>2-я </a:t>
            </a:r>
            <a:r>
              <a:rPr lang="ru-RU" sz="1600" dirty="0">
                <a:solidFill>
                  <a:srgbClr val="C00000"/>
                </a:solidFill>
              </a:rPr>
              <a:t>категория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–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стабильные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организации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демонстрирующие удовлетворительную результативность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и располагающие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потенциалом для развития и улучшения своей деятельности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solidFill>
                  <a:srgbClr val="C00000"/>
                </a:solidFill>
              </a:rPr>
              <a:t>3-я </a:t>
            </a:r>
            <a:r>
              <a:rPr lang="ru-RU" sz="1600" dirty="0">
                <a:solidFill>
                  <a:srgbClr val="C00000"/>
                </a:solidFill>
              </a:rPr>
              <a:t>категория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– организации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не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показывающие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значимых научных результатов и не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являющиеся уникальными в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соответствующей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отрасли, утратившие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научную деятельность в качестве основного вида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деятельности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231007"/>
            <a:ext cx="4262586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lt1"/>
                </a:solidFill>
              </a:rPr>
              <a:t>Разработка </a:t>
            </a:r>
            <a:r>
              <a:rPr lang="ru-RU" sz="2000" dirty="0">
                <a:solidFill>
                  <a:schemeClr val="lt1"/>
                </a:solidFill>
              </a:rPr>
              <a:t>программ развития научных организаций - лидеров, направленных на укрепление их позиций, улучшение условий </a:t>
            </a:r>
            <a:r>
              <a:rPr lang="ru-RU" sz="2000" dirty="0" smtClean="0">
                <a:solidFill>
                  <a:schemeClr val="lt1"/>
                </a:solidFill>
              </a:rPr>
              <a:t>деятельности и повышение результативности</a:t>
            </a:r>
            <a:endParaRPr lang="ru-RU" sz="2000" dirty="0">
              <a:solidFill>
                <a:schemeClr val="lt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284984"/>
            <a:ext cx="4248471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lt1"/>
                </a:solidFill>
              </a:rPr>
              <a:t>Формирование </a:t>
            </a:r>
            <a:r>
              <a:rPr lang="ru-RU" sz="2000" dirty="0">
                <a:solidFill>
                  <a:schemeClr val="lt1"/>
                </a:solidFill>
              </a:rPr>
              <a:t>перечня научно-исследовательских, опытно-конструкторских и технологических работ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725144"/>
            <a:ext cx="4258022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lt1"/>
                </a:solidFill>
              </a:rPr>
              <a:t>Определение </a:t>
            </a:r>
            <a:r>
              <a:rPr lang="ru-RU" sz="2000" dirty="0">
                <a:solidFill>
                  <a:schemeClr val="lt1"/>
                </a:solidFill>
              </a:rPr>
              <a:t>объемов финансового обеспечения деятельности и </a:t>
            </a:r>
            <a:r>
              <a:rPr lang="ru-RU" sz="2000" dirty="0" smtClean="0">
                <a:solidFill>
                  <a:schemeClr val="lt1"/>
                </a:solidFill>
              </a:rPr>
              <a:t>развития</a:t>
            </a:r>
            <a:endParaRPr lang="ru-RU" sz="2000" dirty="0">
              <a:solidFill>
                <a:schemeClr val="lt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19" y="5889466"/>
            <a:ext cx="4248471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Оптимизация </a:t>
            </a:r>
            <a:r>
              <a:rPr lang="ru-RU" sz="2000" dirty="0"/>
              <a:t>и </a:t>
            </a:r>
            <a:r>
              <a:rPr lang="ru-RU" sz="2000" dirty="0" smtClean="0"/>
              <a:t>развитие </a:t>
            </a:r>
            <a:r>
              <a:rPr lang="ru-RU" sz="2000" dirty="0"/>
              <a:t>сети научных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43218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6632"/>
            <a:ext cx="6552728" cy="1508105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Поручение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Президента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Российской Федерации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 итогам заседания Совета при Президенте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Российской Федерации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 науке и образованию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№Пр-1144 от 30 апреля 2013 г.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42" name="Прямоугольник 141"/>
          <p:cNvSpPr/>
          <p:nvPr/>
        </p:nvSpPr>
        <p:spPr>
          <a:xfrm>
            <a:off x="163091" y="1758300"/>
            <a:ext cx="8717822" cy="2797274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Обеспечить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внесение в акты Правительства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Российской Федерации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федеральных органов исполнительной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власти, государственных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академий наук и иных организаций,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регулирующих вопросы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оценки результативности деятельности научных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организаций, выполняющих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научно-исследовательские, опытно-конструкторские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 технологические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работы гражданского назначения,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изменений, предусматривающих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Установление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вневедомственного характера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оценки результативности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деятельности научных организаций с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участием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экспертного сообщества.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Объединение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научных организаций, оцениваемых независимо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от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ведомственной принадлежности, с учетом областей научных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знаний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(отраслей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науки) и видов проводимых организациями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научных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исследований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в референтные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группы.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chemeClr val="tx2">
                  <a:lumMod val="50000"/>
                </a:schemeClr>
              </a:buClr>
              <a:buFont typeface="+mj-lt"/>
              <a:buAutoNum type="arabicPeriod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Возможность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использования показателей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результативности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деятельности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научных организаций экономически развитых стран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для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оценки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результативности деятельности российских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научных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347888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4644008" y="1204159"/>
            <a:ext cx="4386896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Межведомственная комиссия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33713" y="260648"/>
            <a:ext cx="2802720" cy="744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Минобрнауки России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38479" y="5013176"/>
            <a:ext cx="4037979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Ведомственная комиссия 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28184" y="5805264"/>
            <a:ext cx="2802720" cy="7920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Федеральный орган исполнительной власти (учредитель)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9754" y="603322"/>
            <a:ext cx="1907704" cy="7893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Научные организации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0886" y="1492191"/>
            <a:ext cx="16209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l"/>
            <a:r>
              <a:rPr lang="ru-RU" dirty="0"/>
              <a:t>Сведения о результативности</a:t>
            </a:r>
          </a:p>
          <a:p>
            <a:pPr algn="l"/>
            <a:r>
              <a:rPr lang="ru-RU" dirty="0" smtClean="0"/>
              <a:t>(ежегодный мониторинг</a:t>
            </a:r>
            <a:r>
              <a:rPr lang="ru-RU" dirty="0"/>
              <a:t>)</a:t>
            </a:r>
          </a:p>
        </p:txBody>
      </p:sp>
      <p:cxnSp>
        <p:nvCxnSpPr>
          <p:cNvPr id="34" name="Соединительная линия уступом 33"/>
          <p:cNvCxnSpPr>
            <a:endCxn id="49" idx="2"/>
          </p:cNvCxnSpPr>
          <p:nvPr/>
        </p:nvCxnSpPr>
        <p:spPr>
          <a:xfrm rot="16200000" flipH="1">
            <a:off x="120334" y="2043239"/>
            <a:ext cx="1861858" cy="560754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Соединительная линия уступом 35"/>
          <p:cNvCxnSpPr>
            <a:endCxn id="20" idx="1"/>
          </p:cNvCxnSpPr>
          <p:nvPr/>
        </p:nvCxnSpPr>
        <p:spPr>
          <a:xfrm>
            <a:off x="683566" y="1412776"/>
            <a:ext cx="3954913" cy="3888432"/>
          </a:xfrm>
          <a:prstGeom prst="bentConnector3">
            <a:avLst>
              <a:gd name="adj1" fmla="val 85"/>
            </a:avLst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67668" y="4866914"/>
            <a:ext cx="3116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algn="l"/>
            <a:r>
              <a:rPr lang="ru-RU" dirty="0"/>
              <a:t>Сведения </a:t>
            </a:r>
            <a:r>
              <a:rPr lang="ru-RU" dirty="0" smtClean="0"/>
              <a:t>(материалы) в целях оценки результативности (раз в 5 лет)</a:t>
            </a:r>
            <a:endParaRPr lang="ru-RU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644009" y="4653136"/>
            <a:ext cx="3744415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</a:rPr>
              <a:t>Экспертиза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644009" y="4293096"/>
            <a:ext cx="3744415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</a:rPr>
              <a:t>Сопоставление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644010" y="3933056"/>
            <a:ext cx="3744414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Оценка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644009" y="1885722"/>
            <a:ext cx="3744415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</a:rPr>
              <a:t>Определение условно-однородных групп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644009" y="2233485"/>
            <a:ext cx="3744415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</a:rPr>
              <a:t>Выбор подмножества значимых показателей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638479" y="2581537"/>
            <a:ext cx="3749945" cy="28803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Установление минимальных значений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331640" y="2101746"/>
            <a:ext cx="2277070" cy="230559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>Показатели результативности</a:t>
            </a:r>
            <a:endParaRPr lang="ru-RU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965091" y="2254750"/>
            <a:ext cx="1302839" cy="124625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Перечень референт-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</a:rPr>
              <a:t>ных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групп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3315009" y="3227884"/>
            <a:ext cx="1201371" cy="12040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Мини-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</a:rPr>
              <a:t>мальные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</a:rPr>
              <a:t> значения</a:t>
            </a:r>
            <a:endParaRPr lang="ru-RU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77" name="Соединительная линия уступом 76"/>
          <p:cNvCxnSpPr>
            <a:stCxn id="48" idx="1"/>
            <a:endCxn id="53" idx="7"/>
          </p:cNvCxnSpPr>
          <p:nvPr/>
        </p:nvCxnSpPr>
        <p:spPr>
          <a:xfrm rot="10800000" flipV="1">
            <a:off x="4340443" y="2725552"/>
            <a:ext cx="298036" cy="678655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Соединительная линия уступом 82"/>
          <p:cNvCxnSpPr>
            <a:stCxn id="46" idx="1"/>
            <a:endCxn id="52" idx="0"/>
          </p:cNvCxnSpPr>
          <p:nvPr/>
        </p:nvCxnSpPr>
        <p:spPr>
          <a:xfrm rot="10800000" flipV="1">
            <a:off x="3616511" y="2029738"/>
            <a:ext cx="1027498" cy="225012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оединительная линия уступом 85"/>
          <p:cNvCxnSpPr>
            <a:stCxn id="53" idx="5"/>
            <a:endCxn id="39" idx="1"/>
          </p:cNvCxnSpPr>
          <p:nvPr/>
        </p:nvCxnSpPr>
        <p:spPr>
          <a:xfrm rot="16200000" flipH="1">
            <a:off x="4401459" y="4194562"/>
            <a:ext cx="181534" cy="303566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Скругленный прямоугольник 94"/>
          <p:cNvSpPr/>
          <p:nvPr/>
        </p:nvSpPr>
        <p:spPr>
          <a:xfrm>
            <a:off x="4370547" y="346108"/>
            <a:ext cx="169278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Аналитический отчет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6" name="Скругленный прямоугольник 95"/>
          <p:cNvSpPr/>
          <p:nvPr/>
        </p:nvSpPr>
        <p:spPr>
          <a:xfrm>
            <a:off x="2426327" y="346108"/>
            <a:ext cx="1692782" cy="57606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Модернизация системы показателей</a:t>
            </a:r>
          </a:p>
        </p:txBody>
      </p:sp>
      <p:cxnSp>
        <p:nvCxnSpPr>
          <p:cNvPr id="98" name="Прямая со стрелкой 97"/>
          <p:cNvCxnSpPr>
            <a:stCxn id="19" idx="1"/>
            <a:endCxn id="95" idx="3"/>
          </p:cNvCxnSpPr>
          <p:nvPr/>
        </p:nvCxnSpPr>
        <p:spPr>
          <a:xfrm flipH="1">
            <a:off x="6063329" y="632708"/>
            <a:ext cx="170384" cy="143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>
            <a:stCxn id="95" idx="1"/>
            <a:endCxn id="96" idx="3"/>
          </p:cNvCxnSpPr>
          <p:nvPr/>
        </p:nvCxnSpPr>
        <p:spPr>
          <a:xfrm flipH="1">
            <a:off x="4119109" y="634140"/>
            <a:ext cx="251438" cy="0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/>
          <p:nvPr/>
        </p:nvCxnSpPr>
        <p:spPr>
          <a:xfrm flipV="1">
            <a:off x="8100392" y="1004768"/>
            <a:ext cx="0" cy="19939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flipH="1">
            <a:off x="8892481" y="1695460"/>
            <a:ext cx="8804" cy="4120927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Соединительная линия уступом 118"/>
          <p:cNvCxnSpPr>
            <a:stCxn id="40" idx="3"/>
          </p:cNvCxnSpPr>
          <p:nvPr/>
        </p:nvCxnSpPr>
        <p:spPr>
          <a:xfrm flipV="1">
            <a:off x="8388424" y="1656064"/>
            <a:ext cx="293453" cy="2421008"/>
          </a:xfrm>
          <a:prstGeom prst="bentConnector2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Скругленный прямоугольник 122"/>
          <p:cNvSpPr/>
          <p:nvPr/>
        </p:nvSpPr>
        <p:spPr>
          <a:xfrm>
            <a:off x="4319378" y="5990744"/>
            <a:ext cx="1692782" cy="4800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Программы развития </a:t>
            </a:r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4" name="Скругленный прямоугольник 123"/>
          <p:cNvSpPr/>
          <p:nvPr/>
        </p:nvSpPr>
        <p:spPr>
          <a:xfrm>
            <a:off x="2074371" y="5613612"/>
            <a:ext cx="2107085" cy="50408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Формирование государственного задания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5" name="Прямая со стрелкой 134"/>
          <p:cNvCxnSpPr>
            <a:endCxn id="124" idx="3"/>
          </p:cNvCxnSpPr>
          <p:nvPr/>
        </p:nvCxnSpPr>
        <p:spPr>
          <a:xfrm flipH="1">
            <a:off x="4181456" y="5865654"/>
            <a:ext cx="2052257" cy="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H="1">
            <a:off x="6012160" y="6205142"/>
            <a:ext cx="221553" cy="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Соединительная линия уступом 141"/>
          <p:cNvCxnSpPr>
            <a:stCxn id="124" idx="1"/>
          </p:cNvCxnSpPr>
          <p:nvPr/>
        </p:nvCxnSpPr>
        <p:spPr>
          <a:xfrm rot="10800000">
            <a:off x="418785" y="1392688"/>
            <a:ext cx="1655586" cy="4472967"/>
          </a:xfrm>
          <a:prstGeom prst="bentConnector2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 flipV="1">
            <a:off x="418785" y="5865655"/>
            <a:ext cx="0" cy="65317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 стрелкой 157"/>
          <p:cNvCxnSpPr/>
          <p:nvPr/>
        </p:nvCxnSpPr>
        <p:spPr>
          <a:xfrm>
            <a:off x="2673650" y="922172"/>
            <a:ext cx="0" cy="1220072"/>
          </a:xfrm>
          <a:prstGeom prst="straightConnector1">
            <a:avLst/>
          </a:prstGeom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Овал 160"/>
          <p:cNvSpPr/>
          <p:nvPr/>
        </p:nvSpPr>
        <p:spPr>
          <a:xfrm>
            <a:off x="8625767" y="2671554"/>
            <a:ext cx="112221" cy="107998"/>
          </a:xfrm>
          <a:prstGeom prst="ellipse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Овал 161"/>
          <p:cNvSpPr/>
          <p:nvPr/>
        </p:nvSpPr>
        <p:spPr>
          <a:xfrm>
            <a:off x="8625767" y="1973412"/>
            <a:ext cx="112221" cy="107998"/>
          </a:xfrm>
          <a:prstGeom prst="ellipse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4" name="Прямая соединительная линия 163"/>
          <p:cNvCxnSpPr>
            <a:stCxn id="48" idx="3"/>
            <a:endCxn id="161" idx="2"/>
          </p:cNvCxnSpPr>
          <p:nvPr/>
        </p:nvCxnSpPr>
        <p:spPr>
          <a:xfrm>
            <a:off x="8388424" y="2725553"/>
            <a:ext cx="237343" cy="0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>
            <a:stCxn id="46" idx="3"/>
            <a:endCxn id="162" idx="2"/>
          </p:cNvCxnSpPr>
          <p:nvPr/>
        </p:nvCxnSpPr>
        <p:spPr>
          <a:xfrm flipV="1">
            <a:off x="8388424" y="2027411"/>
            <a:ext cx="237343" cy="2327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 стрелкой 183"/>
          <p:cNvCxnSpPr/>
          <p:nvPr/>
        </p:nvCxnSpPr>
        <p:spPr>
          <a:xfrm>
            <a:off x="8100392" y="5589240"/>
            <a:ext cx="0" cy="21602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Стрелка вправо 187"/>
          <p:cNvSpPr/>
          <p:nvPr/>
        </p:nvSpPr>
        <p:spPr>
          <a:xfrm>
            <a:off x="2859648" y="2559132"/>
            <a:ext cx="360040" cy="20403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9" name="Стрелка вправо 188"/>
          <p:cNvSpPr/>
          <p:nvPr/>
        </p:nvSpPr>
        <p:spPr>
          <a:xfrm>
            <a:off x="3134989" y="3588707"/>
            <a:ext cx="360040" cy="20403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9" name="Соединительная линия уступом 198"/>
          <p:cNvCxnSpPr>
            <a:stCxn id="49" idx="4"/>
            <a:endCxn id="38" idx="1"/>
          </p:cNvCxnSpPr>
          <p:nvPr/>
        </p:nvCxnSpPr>
        <p:spPr>
          <a:xfrm rot="16200000" flipH="1">
            <a:off x="3362188" y="3515331"/>
            <a:ext cx="389808" cy="2173834"/>
          </a:xfrm>
          <a:prstGeom prst="bentConnector2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Группа 24"/>
          <p:cNvGrpSpPr/>
          <p:nvPr/>
        </p:nvGrpSpPr>
        <p:grpSpPr>
          <a:xfrm>
            <a:off x="8671205" y="1570123"/>
            <a:ext cx="230080" cy="253481"/>
            <a:chOff x="8806353" y="1570124"/>
            <a:chExt cx="1684421" cy="1684421"/>
          </a:xfrm>
        </p:grpSpPr>
        <p:sp>
          <p:nvSpPr>
            <p:cNvPr id="23" name="Дуга 22"/>
            <p:cNvSpPr/>
            <p:nvPr/>
          </p:nvSpPr>
          <p:spPr>
            <a:xfrm>
              <a:off x="8820472" y="1570124"/>
              <a:ext cx="1656184" cy="1684421"/>
            </a:xfrm>
            <a:prstGeom prst="arc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Дуга 64"/>
            <p:cNvSpPr/>
            <p:nvPr/>
          </p:nvSpPr>
          <p:spPr>
            <a:xfrm rot="16200000">
              <a:off x="8820472" y="1560798"/>
              <a:ext cx="1656184" cy="1684421"/>
            </a:xfrm>
            <a:prstGeom prst="arc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15766" y="52818"/>
            <a:ext cx="20079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C00000"/>
                </a:solidFill>
              </a:rPr>
              <a:t>Схема мониторинга и оценки научных организаций</a:t>
            </a:r>
            <a:endParaRPr lang="ru-RU" sz="1100" dirty="0">
              <a:solidFill>
                <a:srgbClr val="C00000"/>
              </a:solidFill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1130342" y="6278790"/>
            <a:ext cx="1692782" cy="48007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</a:rPr>
              <a:t>Реорганизация, замена руководителя</a:t>
            </a:r>
            <a:endParaRPr lang="ru-RU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1" name="Прямая соединительная линия 60"/>
          <p:cNvCxnSpPr>
            <a:stCxn id="84" idx="1"/>
          </p:cNvCxnSpPr>
          <p:nvPr/>
        </p:nvCxnSpPr>
        <p:spPr>
          <a:xfrm flipH="1">
            <a:off x="418784" y="6518826"/>
            <a:ext cx="711558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Овал 90"/>
          <p:cNvSpPr/>
          <p:nvPr/>
        </p:nvSpPr>
        <p:spPr>
          <a:xfrm>
            <a:off x="357712" y="6473528"/>
            <a:ext cx="112221" cy="107998"/>
          </a:xfrm>
          <a:prstGeom prst="ellipse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 стрелкой 98"/>
          <p:cNvCxnSpPr/>
          <p:nvPr/>
        </p:nvCxnSpPr>
        <p:spPr>
          <a:xfrm flipH="1">
            <a:off x="2823124" y="6535918"/>
            <a:ext cx="3410589" cy="0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123" idx="1"/>
          </p:cNvCxnSpPr>
          <p:nvPr/>
        </p:nvCxnSpPr>
        <p:spPr>
          <a:xfrm flipH="1">
            <a:off x="425992" y="6230780"/>
            <a:ext cx="389338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Овал 159"/>
          <p:cNvSpPr/>
          <p:nvPr/>
        </p:nvSpPr>
        <p:spPr>
          <a:xfrm>
            <a:off x="361336" y="6170792"/>
            <a:ext cx="112221" cy="107998"/>
          </a:xfrm>
          <a:prstGeom prst="ellipse">
            <a:avLst/>
          </a:prstGeom>
          <a:solidFill>
            <a:schemeClr val="bg1"/>
          </a:solidFill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</a:t>
            </a:r>
            <a:endParaRPr lang="ru-RU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198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Выноска-облако 147"/>
          <p:cNvSpPr/>
          <p:nvPr/>
        </p:nvSpPr>
        <p:spPr>
          <a:xfrm>
            <a:off x="3347864" y="2402620"/>
            <a:ext cx="3168352" cy="2466539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689786 w 2232248"/>
              <a:gd name="connsiteY0" fmla="*/ 1567589 h 1393412"/>
              <a:gd name="connsiteX1" fmla="*/ 651080 w 2232248"/>
              <a:gd name="connsiteY1" fmla="*/ 1606295 h 1393412"/>
              <a:gd name="connsiteX2" fmla="*/ 612374 w 2232248"/>
              <a:gd name="connsiteY2" fmla="*/ 1567589 h 1393412"/>
              <a:gd name="connsiteX3" fmla="*/ 651080 w 2232248"/>
              <a:gd name="connsiteY3" fmla="*/ 1528883 h 1393412"/>
              <a:gd name="connsiteX4" fmla="*/ 689786 w 2232248"/>
              <a:gd name="connsiteY4" fmla="*/ 1567589 h 1393412"/>
              <a:gd name="connsiteX0" fmla="*/ 753703 w 2232248"/>
              <a:gd name="connsiteY0" fmla="*/ 1520374 h 1393412"/>
              <a:gd name="connsiteX1" fmla="*/ 676291 w 2232248"/>
              <a:gd name="connsiteY1" fmla="*/ 1597786 h 1393412"/>
              <a:gd name="connsiteX2" fmla="*/ 598879 w 2232248"/>
              <a:gd name="connsiteY2" fmla="*/ 1520374 h 1393412"/>
              <a:gd name="connsiteX3" fmla="*/ 676291 w 2232248"/>
              <a:gd name="connsiteY3" fmla="*/ 1442962 h 1393412"/>
              <a:gd name="connsiteX4" fmla="*/ 753703 w 2232248"/>
              <a:gd name="connsiteY4" fmla="*/ 1520374 h 1393412"/>
              <a:gd name="connsiteX0" fmla="*/ 854085 w 2232248"/>
              <a:gd name="connsiteY0" fmla="*/ 1404874 h 1393412"/>
              <a:gd name="connsiteX1" fmla="*/ 737967 w 2232248"/>
              <a:gd name="connsiteY1" fmla="*/ 1520992 h 1393412"/>
              <a:gd name="connsiteX2" fmla="*/ 621849 w 2232248"/>
              <a:gd name="connsiteY2" fmla="*/ 1404874 h 1393412"/>
              <a:gd name="connsiteX3" fmla="*/ 737967 w 2232248"/>
              <a:gd name="connsiteY3" fmla="*/ 1288756 h 1393412"/>
              <a:gd name="connsiteX4" fmla="*/ 854085 w 2232248"/>
              <a:gd name="connsiteY4" fmla="*/ 1404874 h 1393412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691646 w 2235141"/>
              <a:gd name="connsiteY0" fmla="*/ 1563041 h 1601747"/>
              <a:gd name="connsiteX1" fmla="*/ 652940 w 2235141"/>
              <a:gd name="connsiteY1" fmla="*/ 1601747 h 1601747"/>
              <a:gd name="connsiteX2" fmla="*/ 614234 w 2235141"/>
              <a:gd name="connsiteY2" fmla="*/ 1563041 h 1601747"/>
              <a:gd name="connsiteX3" fmla="*/ 652940 w 2235141"/>
              <a:gd name="connsiteY3" fmla="*/ 1524335 h 1601747"/>
              <a:gd name="connsiteX4" fmla="*/ 691646 w 2235141"/>
              <a:gd name="connsiteY4" fmla="*/ 1563041 h 1601747"/>
              <a:gd name="connsiteX0" fmla="*/ 755563 w 2235141"/>
              <a:gd name="connsiteY0" fmla="*/ 1515826 h 1601747"/>
              <a:gd name="connsiteX1" fmla="*/ 678151 w 2235141"/>
              <a:gd name="connsiteY1" fmla="*/ 1593238 h 1601747"/>
              <a:gd name="connsiteX2" fmla="*/ 600739 w 2235141"/>
              <a:gd name="connsiteY2" fmla="*/ 1515826 h 1601747"/>
              <a:gd name="connsiteX3" fmla="*/ 678151 w 2235141"/>
              <a:gd name="connsiteY3" fmla="*/ 1438414 h 1601747"/>
              <a:gd name="connsiteX4" fmla="*/ 755563 w 2235141"/>
              <a:gd name="connsiteY4" fmla="*/ 1515826 h 1601747"/>
              <a:gd name="connsiteX0" fmla="*/ 855945 w 2235141"/>
              <a:gd name="connsiteY0" fmla="*/ 1400326 h 1601747"/>
              <a:gd name="connsiteX1" fmla="*/ 739827 w 2235141"/>
              <a:gd name="connsiteY1" fmla="*/ 1516444 h 1601747"/>
              <a:gd name="connsiteX2" fmla="*/ 623709 w 2235141"/>
              <a:gd name="connsiteY2" fmla="*/ 1400326 h 1601747"/>
              <a:gd name="connsiteX3" fmla="*/ 855945 w 2235141"/>
              <a:gd name="connsiteY3" fmla="*/ 1400326 h 1601747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659"/>
              <a:gd name="connsiteX1" fmla="*/ 5659 w 43256"/>
              <a:gd name="connsiteY1" fmla="*/ 6766 h 49659"/>
              <a:gd name="connsiteX2" fmla="*/ 14041 w 43256"/>
              <a:gd name="connsiteY2" fmla="*/ 5061 h 49659"/>
              <a:gd name="connsiteX3" fmla="*/ 22492 w 43256"/>
              <a:gd name="connsiteY3" fmla="*/ 3291 h 49659"/>
              <a:gd name="connsiteX4" fmla="*/ 25785 w 43256"/>
              <a:gd name="connsiteY4" fmla="*/ 59 h 49659"/>
              <a:gd name="connsiteX5" fmla="*/ 29869 w 43256"/>
              <a:gd name="connsiteY5" fmla="*/ 2340 h 49659"/>
              <a:gd name="connsiteX6" fmla="*/ 35499 w 43256"/>
              <a:gd name="connsiteY6" fmla="*/ 549 h 49659"/>
              <a:gd name="connsiteX7" fmla="*/ 38354 w 43256"/>
              <a:gd name="connsiteY7" fmla="*/ 5435 h 49659"/>
              <a:gd name="connsiteX8" fmla="*/ 42018 w 43256"/>
              <a:gd name="connsiteY8" fmla="*/ 10177 h 49659"/>
              <a:gd name="connsiteX9" fmla="*/ 41854 w 43256"/>
              <a:gd name="connsiteY9" fmla="*/ 15319 h 49659"/>
              <a:gd name="connsiteX10" fmla="*/ 43052 w 43256"/>
              <a:gd name="connsiteY10" fmla="*/ 23181 h 49659"/>
              <a:gd name="connsiteX11" fmla="*/ 37440 w 43256"/>
              <a:gd name="connsiteY11" fmla="*/ 30063 h 49659"/>
              <a:gd name="connsiteX12" fmla="*/ 35431 w 43256"/>
              <a:gd name="connsiteY12" fmla="*/ 35960 h 49659"/>
              <a:gd name="connsiteX13" fmla="*/ 28591 w 43256"/>
              <a:gd name="connsiteY13" fmla="*/ 36674 h 49659"/>
              <a:gd name="connsiteX14" fmla="*/ 23703 w 43256"/>
              <a:gd name="connsiteY14" fmla="*/ 42965 h 49659"/>
              <a:gd name="connsiteX15" fmla="*/ 16516 w 43256"/>
              <a:gd name="connsiteY15" fmla="*/ 39125 h 49659"/>
              <a:gd name="connsiteX16" fmla="*/ 5840 w 43256"/>
              <a:gd name="connsiteY16" fmla="*/ 35331 h 49659"/>
              <a:gd name="connsiteX17" fmla="*/ 1146 w 43256"/>
              <a:gd name="connsiteY17" fmla="*/ 31109 h 49659"/>
              <a:gd name="connsiteX18" fmla="*/ 2149 w 43256"/>
              <a:gd name="connsiteY18" fmla="*/ 25410 h 49659"/>
              <a:gd name="connsiteX19" fmla="*/ 31 w 43256"/>
              <a:gd name="connsiteY19" fmla="*/ 19563 h 49659"/>
              <a:gd name="connsiteX20" fmla="*/ 3899 w 43256"/>
              <a:gd name="connsiteY20" fmla="*/ 14366 h 49659"/>
              <a:gd name="connsiteX21" fmla="*/ 3936 w 43256"/>
              <a:gd name="connsiteY21" fmla="*/ 14229 h 49659"/>
              <a:gd name="connsiteX0" fmla="*/ 691646 w 2235141"/>
              <a:gd name="connsiteY0" fmla="*/ 1563041 h 1601747"/>
              <a:gd name="connsiteX1" fmla="*/ 652940 w 2235141"/>
              <a:gd name="connsiteY1" fmla="*/ 1601747 h 1601747"/>
              <a:gd name="connsiteX2" fmla="*/ 614234 w 2235141"/>
              <a:gd name="connsiteY2" fmla="*/ 1563041 h 1601747"/>
              <a:gd name="connsiteX3" fmla="*/ 652940 w 2235141"/>
              <a:gd name="connsiteY3" fmla="*/ 1524335 h 1601747"/>
              <a:gd name="connsiteX4" fmla="*/ 691646 w 2235141"/>
              <a:gd name="connsiteY4" fmla="*/ 1563041 h 1601747"/>
              <a:gd name="connsiteX0" fmla="*/ 755563 w 2235141"/>
              <a:gd name="connsiteY0" fmla="*/ 1515826 h 1601747"/>
              <a:gd name="connsiteX1" fmla="*/ 678151 w 2235141"/>
              <a:gd name="connsiteY1" fmla="*/ 1593238 h 1601747"/>
              <a:gd name="connsiteX2" fmla="*/ 600739 w 2235141"/>
              <a:gd name="connsiteY2" fmla="*/ 1515826 h 1601747"/>
              <a:gd name="connsiteX3" fmla="*/ 678151 w 2235141"/>
              <a:gd name="connsiteY3" fmla="*/ 1438414 h 1601747"/>
              <a:gd name="connsiteX4" fmla="*/ 755563 w 2235141"/>
              <a:gd name="connsiteY4" fmla="*/ 1515826 h 1601747"/>
              <a:gd name="connsiteX0" fmla="*/ 623709 w 2235141"/>
              <a:gd name="connsiteY0" fmla="*/ 1400326 h 1601747"/>
              <a:gd name="connsiteX1" fmla="*/ 739827 w 2235141"/>
              <a:gd name="connsiteY1" fmla="*/ 1516444 h 1601747"/>
              <a:gd name="connsiteX2" fmla="*/ 623709 w 2235141"/>
              <a:gd name="connsiteY2" fmla="*/ 1400326 h 1601747"/>
              <a:gd name="connsiteX0" fmla="*/ 4729 w 43256"/>
              <a:gd name="connsiteY0" fmla="*/ 26036 h 49659"/>
              <a:gd name="connsiteX1" fmla="*/ 2196 w 43256"/>
              <a:gd name="connsiteY1" fmla="*/ 25239 h 49659"/>
              <a:gd name="connsiteX2" fmla="*/ 6964 w 43256"/>
              <a:gd name="connsiteY2" fmla="*/ 34758 h 49659"/>
              <a:gd name="connsiteX3" fmla="*/ 5856 w 43256"/>
              <a:gd name="connsiteY3" fmla="*/ 35139 h 49659"/>
              <a:gd name="connsiteX4" fmla="*/ 16514 w 43256"/>
              <a:gd name="connsiteY4" fmla="*/ 38949 h 49659"/>
              <a:gd name="connsiteX5" fmla="*/ 15846 w 43256"/>
              <a:gd name="connsiteY5" fmla="*/ 37209 h 49659"/>
              <a:gd name="connsiteX6" fmla="*/ 28863 w 43256"/>
              <a:gd name="connsiteY6" fmla="*/ 34610 h 49659"/>
              <a:gd name="connsiteX7" fmla="*/ 28596 w 43256"/>
              <a:gd name="connsiteY7" fmla="*/ 36519 h 49659"/>
              <a:gd name="connsiteX8" fmla="*/ 34165 w 43256"/>
              <a:gd name="connsiteY8" fmla="*/ 22813 h 49659"/>
              <a:gd name="connsiteX9" fmla="*/ 37416 w 43256"/>
              <a:gd name="connsiteY9" fmla="*/ 29949 h 49659"/>
              <a:gd name="connsiteX10" fmla="*/ 41834 w 43256"/>
              <a:gd name="connsiteY10" fmla="*/ 15213 h 49659"/>
              <a:gd name="connsiteX11" fmla="*/ 40386 w 43256"/>
              <a:gd name="connsiteY11" fmla="*/ 17889 h 49659"/>
              <a:gd name="connsiteX12" fmla="*/ 38360 w 43256"/>
              <a:gd name="connsiteY12" fmla="*/ 5285 h 49659"/>
              <a:gd name="connsiteX13" fmla="*/ 38436 w 43256"/>
              <a:gd name="connsiteY13" fmla="*/ 6549 h 49659"/>
              <a:gd name="connsiteX14" fmla="*/ 29114 w 43256"/>
              <a:gd name="connsiteY14" fmla="*/ 3811 h 49659"/>
              <a:gd name="connsiteX15" fmla="*/ 29856 w 43256"/>
              <a:gd name="connsiteY15" fmla="*/ 2199 h 49659"/>
              <a:gd name="connsiteX16" fmla="*/ 22177 w 43256"/>
              <a:gd name="connsiteY16" fmla="*/ 4579 h 49659"/>
              <a:gd name="connsiteX17" fmla="*/ 22536 w 43256"/>
              <a:gd name="connsiteY17" fmla="*/ 3189 h 49659"/>
              <a:gd name="connsiteX18" fmla="*/ 14036 w 43256"/>
              <a:gd name="connsiteY18" fmla="*/ 5051 h 49659"/>
              <a:gd name="connsiteX19" fmla="*/ 15336 w 43256"/>
              <a:gd name="connsiteY19" fmla="*/ 6399 h 49659"/>
              <a:gd name="connsiteX20" fmla="*/ 4163 w 43256"/>
              <a:gd name="connsiteY20" fmla="*/ 15648 h 49659"/>
              <a:gd name="connsiteX21" fmla="*/ 3936 w 43256"/>
              <a:gd name="connsiteY21" fmla="*/ 14229 h 4965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91646 w 2235141"/>
              <a:gd name="connsiteY0" fmla="*/ 1563041 h 1607884"/>
              <a:gd name="connsiteX1" fmla="*/ 652940 w 2235141"/>
              <a:gd name="connsiteY1" fmla="*/ 1601747 h 1607884"/>
              <a:gd name="connsiteX2" fmla="*/ 614234 w 2235141"/>
              <a:gd name="connsiteY2" fmla="*/ 1563041 h 1607884"/>
              <a:gd name="connsiteX3" fmla="*/ 652940 w 2235141"/>
              <a:gd name="connsiteY3" fmla="*/ 1524335 h 1607884"/>
              <a:gd name="connsiteX4" fmla="*/ 691646 w 2235141"/>
              <a:gd name="connsiteY4" fmla="*/ 1563041 h 1607884"/>
              <a:gd name="connsiteX0" fmla="*/ 755563 w 2235141"/>
              <a:gd name="connsiteY0" fmla="*/ 1515826 h 1607884"/>
              <a:gd name="connsiteX1" fmla="*/ 678151 w 2235141"/>
              <a:gd name="connsiteY1" fmla="*/ 1593238 h 1607884"/>
              <a:gd name="connsiteX2" fmla="*/ 600739 w 2235141"/>
              <a:gd name="connsiteY2" fmla="*/ 1515826 h 1607884"/>
              <a:gd name="connsiteX3" fmla="*/ 678151 w 2235141"/>
              <a:gd name="connsiteY3" fmla="*/ 1438414 h 1607884"/>
              <a:gd name="connsiteX4" fmla="*/ 755563 w 2235141"/>
              <a:gd name="connsiteY4" fmla="*/ 1515826 h 1607884"/>
              <a:gd name="connsiteX0" fmla="*/ 739827 w 2235141"/>
              <a:gd name="connsiteY0" fmla="*/ 1516444 h 1607884"/>
              <a:gd name="connsiteX1" fmla="*/ 623709 w 2235141"/>
              <a:gd name="connsiteY1" fmla="*/ 1400326 h 1607884"/>
              <a:gd name="connsiteX2" fmla="*/ 831267 w 2235141"/>
              <a:gd name="connsiteY2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50094"/>
              <a:gd name="connsiteX1" fmla="*/ 5659 w 43256"/>
              <a:gd name="connsiteY1" fmla="*/ 6766 h 50094"/>
              <a:gd name="connsiteX2" fmla="*/ 14041 w 43256"/>
              <a:gd name="connsiteY2" fmla="*/ 5061 h 50094"/>
              <a:gd name="connsiteX3" fmla="*/ 22492 w 43256"/>
              <a:gd name="connsiteY3" fmla="*/ 3291 h 50094"/>
              <a:gd name="connsiteX4" fmla="*/ 25785 w 43256"/>
              <a:gd name="connsiteY4" fmla="*/ 59 h 50094"/>
              <a:gd name="connsiteX5" fmla="*/ 29869 w 43256"/>
              <a:gd name="connsiteY5" fmla="*/ 2340 h 50094"/>
              <a:gd name="connsiteX6" fmla="*/ 35499 w 43256"/>
              <a:gd name="connsiteY6" fmla="*/ 549 h 50094"/>
              <a:gd name="connsiteX7" fmla="*/ 38354 w 43256"/>
              <a:gd name="connsiteY7" fmla="*/ 5435 h 50094"/>
              <a:gd name="connsiteX8" fmla="*/ 42018 w 43256"/>
              <a:gd name="connsiteY8" fmla="*/ 10177 h 50094"/>
              <a:gd name="connsiteX9" fmla="*/ 41854 w 43256"/>
              <a:gd name="connsiteY9" fmla="*/ 15319 h 50094"/>
              <a:gd name="connsiteX10" fmla="*/ 43052 w 43256"/>
              <a:gd name="connsiteY10" fmla="*/ 23181 h 50094"/>
              <a:gd name="connsiteX11" fmla="*/ 37440 w 43256"/>
              <a:gd name="connsiteY11" fmla="*/ 30063 h 50094"/>
              <a:gd name="connsiteX12" fmla="*/ 35431 w 43256"/>
              <a:gd name="connsiteY12" fmla="*/ 35960 h 50094"/>
              <a:gd name="connsiteX13" fmla="*/ 28591 w 43256"/>
              <a:gd name="connsiteY13" fmla="*/ 36674 h 50094"/>
              <a:gd name="connsiteX14" fmla="*/ 23703 w 43256"/>
              <a:gd name="connsiteY14" fmla="*/ 42965 h 50094"/>
              <a:gd name="connsiteX15" fmla="*/ 16516 w 43256"/>
              <a:gd name="connsiteY15" fmla="*/ 39125 h 50094"/>
              <a:gd name="connsiteX16" fmla="*/ 5840 w 43256"/>
              <a:gd name="connsiteY16" fmla="*/ 35331 h 50094"/>
              <a:gd name="connsiteX17" fmla="*/ 1146 w 43256"/>
              <a:gd name="connsiteY17" fmla="*/ 31109 h 50094"/>
              <a:gd name="connsiteX18" fmla="*/ 2149 w 43256"/>
              <a:gd name="connsiteY18" fmla="*/ 25410 h 50094"/>
              <a:gd name="connsiteX19" fmla="*/ 31 w 43256"/>
              <a:gd name="connsiteY19" fmla="*/ 19563 h 50094"/>
              <a:gd name="connsiteX20" fmla="*/ 3899 w 43256"/>
              <a:gd name="connsiteY20" fmla="*/ 14366 h 50094"/>
              <a:gd name="connsiteX21" fmla="*/ 3936 w 43256"/>
              <a:gd name="connsiteY21" fmla="*/ 14229 h 50094"/>
              <a:gd name="connsiteX0" fmla="*/ 652940 w 2235141"/>
              <a:gd name="connsiteY0" fmla="*/ 1524335 h 1615775"/>
              <a:gd name="connsiteX1" fmla="*/ 691646 w 2235141"/>
              <a:gd name="connsiteY1" fmla="*/ 1563041 h 1615775"/>
              <a:gd name="connsiteX2" fmla="*/ 652940 w 2235141"/>
              <a:gd name="connsiteY2" fmla="*/ 1601747 h 1615775"/>
              <a:gd name="connsiteX3" fmla="*/ 614234 w 2235141"/>
              <a:gd name="connsiteY3" fmla="*/ 1563041 h 1615775"/>
              <a:gd name="connsiteX4" fmla="*/ 744380 w 2235141"/>
              <a:gd name="connsiteY4" fmla="*/ 1615775 h 1615775"/>
              <a:gd name="connsiteX0" fmla="*/ 755563 w 2235141"/>
              <a:gd name="connsiteY0" fmla="*/ 1515826 h 1615775"/>
              <a:gd name="connsiteX1" fmla="*/ 678151 w 2235141"/>
              <a:gd name="connsiteY1" fmla="*/ 1593238 h 1615775"/>
              <a:gd name="connsiteX2" fmla="*/ 600739 w 2235141"/>
              <a:gd name="connsiteY2" fmla="*/ 1515826 h 1615775"/>
              <a:gd name="connsiteX3" fmla="*/ 678151 w 2235141"/>
              <a:gd name="connsiteY3" fmla="*/ 1438414 h 1615775"/>
              <a:gd name="connsiteX4" fmla="*/ 755563 w 2235141"/>
              <a:gd name="connsiteY4" fmla="*/ 1515826 h 1615775"/>
              <a:gd name="connsiteX0" fmla="*/ 739827 w 2235141"/>
              <a:gd name="connsiteY0" fmla="*/ 1516444 h 1615775"/>
              <a:gd name="connsiteX1" fmla="*/ 623709 w 2235141"/>
              <a:gd name="connsiteY1" fmla="*/ 1400326 h 1615775"/>
              <a:gd name="connsiteX2" fmla="*/ 831267 w 2235141"/>
              <a:gd name="connsiteY2" fmla="*/ 1607884 h 1615775"/>
              <a:gd name="connsiteX0" fmla="*/ 4729 w 43256"/>
              <a:gd name="connsiteY0" fmla="*/ 26036 h 50094"/>
              <a:gd name="connsiteX1" fmla="*/ 2196 w 43256"/>
              <a:gd name="connsiteY1" fmla="*/ 25239 h 50094"/>
              <a:gd name="connsiteX2" fmla="*/ 6964 w 43256"/>
              <a:gd name="connsiteY2" fmla="*/ 34758 h 50094"/>
              <a:gd name="connsiteX3" fmla="*/ 5856 w 43256"/>
              <a:gd name="connsiteY3" fmla="*/ 35139 h 50094"/>
              <a:gd name="connsiteX4" fmla="*/ 16514 w 43256"/>
              <a:gd name="connsiteY4" fmla="*/ 38949 h 50094"/>
              <a:gd name="connsiteX5" fmla="*/ 15846 w 43256"/>
              <a:gd name="connsiteY5" fmla="*/ 37209 h 50094"/>
              <a:gd name="connsiteX6" fmla="*/ 28863 w 43256"/>
              <a:gd name="connsiteY6" fmla="*/ 34610 h 50094"/>
              <a:gd name="connsiteX7" fmla="*/ 28596 w 43256"/>
              <a:gd name="connsiteY7" fmla="*/ 36519 h 50094"/>
              <a:gd name="connsiteX8" fmla="*/ 34165 w 43256"/>
              <a:gd name="connsiteY8" fmla="*/ 22813 h 50094"/>
              <a:gd name="connsiteX9" fmla="*/ 37416 w 43256"/>
              <a:gd name="connsiteY9" fmla="*/ 29949 h 50094"/>
              <a:gd name="connsiteX10" fmla="*/ 41834 w 43256"/>
              <a:gd name="connsiteY10" fmla="*/ 15213 h 50094"/>
              <a:gd name="connsiteX11" fmla="*/ 40386 w 43256"/>
              <a:gd name="connsiteY11" fmla="*/ 17889 h 50094"/>
              <a:gd name="connsiteX12" fmla="*/ 38360 w 43256"/>
              <a:gd name="connsiteY12" fmla="*/ 5285 h 50094"/>
              <a:gd name="connsiteX13" fmla="*/ 38436 w 43256"/>
              <a:gd name="connsiteY13" fmla="*/ 6549 h 50094"/>
              <a:gd name="connsiteX14" fmla="*/ 29114 w 43256"/>
              <a:gd name="connsiteY14" fmla="*/ 3811 h 50094"/>
              <a:gd name="connsiteX15" fmla="*/ 29856 w 43256"/>
              <a:gd name="connsiteY15" fmla="*/ 2199 h 50094"/>
              <a:gd name="connsiteX16" fmla="*/ 22177 w 43256"/>
              <a:gd name="connsiteY16" fmla="*/ 4579 h 50094"/>
              <a:gd name="connsiteX17" fmla="*/ 22536 w 43256"/>
              <a:gd name="connsiteY17" fmla="*/ 3189 h 50094"/>
              <a:gd name="connsiteX18" fmla="*/ 14036 w 43256"/>
              <a:gd name="connsiteY18" fmla="*/ 5051 h 50094"/>
              <a:gd name="connsiteX19" fmla="*/ 15336 w 43256"/>
              <a:gd name="connsiteY19" fmla="*/ 6399 h 50094"/>
              <a:gd name="connsiteX20" fmla="*/ 4163 w 43256"/>
              <a:gd name="connsiteY20" fmla="*/ 15648 h 50094"/>
              <a:gd name="connsiteX21" fmla="*/ 3936 w 43256"/>
              <a:gd name="connsiteY21" fmla="*/ 14229 h 50094"/>
              <a:gd name="connsiteX0" fmla="*/ 3936 w 43256"/>
              <a:gd name="connsiteY0" fmla="*/ 14229 h 50094"/>
              <a:gd name="connsiteX1" fmla="*/ 5659 w 43256"/>
              <a:gd name="connsiteY1" fmla="*/ 6766 h 50094"/>
              <a:gd name="connsiteX2" fmla="*/ 14041 w 43256"/>
              <a:gd name="connsiteY2" fmla="*/ 5061 h 50094"/>
              <a:gd name="connsiteX3" fmla="*/ 22492 w 43256"/>
              <a:gd name="connsiteY3" fmla="*/ 3291 h 50094"/>
              <a:gd name="connsiteX4" fmla="*/ 25785 w 43256"/>
              <a:gd name="connsiteY4" fmla="*/ 59 h 50094"/>
              <a:gd name="connsiteX5" fmla="*/ 29869 w 43256"/>
              <a:gd name="connsiteY5" fmla="*/ 2340 h 50094"/>
              <a:gd name="connsiteX6" fmla="*/ 35499 w 43256"/>
              <a:gd name="connsiteY6" fmla="*/ 549 h 50094"/>
              <a:gd name="connsiteX7" fmla="*/ 38354 w 43256"/>
              <a:gd name="connsiteY7" fmla="*/ 5435 h 50094"/>
              <a:gd name="connsiteX8" fmla="*/ 42018 w 43256"/>
              <a:gd name="connsiteY8" fmla="*/ 10177 h 50094"/>
              <a:gd name="connsiteX9" fmla="*/ 41854 w 43256"/>
              <a:gd name="connsiteY9" fmla="*/ 15319 h 50094"/>
              <a:gd name="connsiteX10" fmla="*/ 43052 w 43256"/>
              <a:gd name="connsiteY10" fmla="*/ 23181 h 50094"/>
              <a:gd name="connsiteX11" fmla="*/ 37440 w 43256"/>
              <a:gd name="connsiteY11" fmla="*/ 30063 h 50094"/>
              <a:gd name="connsiteX12" fmla="*/ 35431 w 43256"/>
              <a:gd name="connsiteY12" fmla="*/ 35960 h 50094"/>
              <a:gd name="connsiteX13" fmla="*/ 28591 w 43256"/>
              <a:gd name="connsiteY13" fmla="*/ 36674 h 50094"/>
              <a:gd name="connsiteX14" fmla="*/ 23703 w 43256"/>
              <a:gd name="connsiteY14" fmla="*/ 42965 h 50094"/>
              <a:gd name="connsiteX15" fmla="*/ 16516 w 43256"/>
              <a:gd name="connsiteY15" fmla="*/ 39125 h 50094"/>
              <a:gd name="connsiteX16" fmla="*/ 5840 w 43256"/>
              <a:gd name="connsiteY16" fmla="*/ 35331 h 50094"/>
              <a:gd name="connsiteX17" fmla="*/ 1146 w 43256"/>
              <a:gd name="connsiteY17" fmla="*/ 31109 h 50094"/>
              <a:gd name="connsiteX18" fmla="*/ 2149 w 43256"/>
              <a:gd name="connsiteY18" fmla="*/ 25410 h 50094"/>
              <a:gd name="connsiteX19" fmla="*/ 31 w 43256"/>
              <a:gd name="connsiteY19" fmla="*/ 19563 h 50094"/>
              <a:gd name="connsiteX20" fmla="*/ 3899 w 43256"/>
              <a:gd name="connsiteY20" fmla="*/ 14366 h 50094"/>
              <a:gd name="connsiteX21" fmla="*/ 3936 w 43256"/>
              <a:gd name="connsiteY21" fmla="*/ 14229 h 50094"/>
              <a:gd name="connsiteX0" fmla="*/ 652940 w 2235141"/>
              <a:gd name="connsiteY0" fmla="*/ 1524335 h 1615775"/>
              <a:gd name="connsiteX1" fmla="*/ 652940 w 2235141"/>
              <a:gd name="connsiteY1" fmla="*/ 1601747 h 1615775"/>
              <a:gd name="connsiteX2" fmla="*/ 614234 w 2235141"/>
              <a:gd name="connsiteY2" fmla="*/ 1563041 h 1615775"/>
              <a:gd name="connsiteX3" fmla="*/ 744380 w 2235141"/>
              <a:gd name="connsiteY3" fmla="*/ 1615775 h 1615775"/>
              <a:gd name="connsiteX0" fmla="*/ 755563 w 2235141"/>
              <a:gd name="connsiteY0" fmla="*/ 1515826 h 1615775"/>
              <a:gd name="connsiteX1" fmla="*/ 678151 w 2235141"/>
              <a:gd name="connsiteY1" fmla="*/ 1593238 h 1615775"/>
              <a:gd name="connsiteX2" fmla="*/ 600739 w 2235141"/>
              <a:gd name="connsiteY2" fmla="*/ 1515826 h 1615775"/>
              <a:gd name="connsiteX3" fmla="*/ 678151 w 2235141"/>
              <a:gd name="connsiteY3" fmla="*/ 1438414 h 1615775"/>
              <a:gd name="connsiteX4" fmla="*/ 755563 w 2235141"/>
              <a:gd name="connsiteY4" fmla="*/ 1515826 h 1615775"/>
              <a:gd name="connsiteX0" fmla="*/ 739827 w 2235141"/>
              <a:gd name="connsiteY0" fmla="*/ 1516444 h 1615775"/>
              <a:gd name="connsiteX1" fmla="*/ 623709 w 2235141"/>
              <a:gd name="connsiteY1" fmla="*/ 1400326 h 1615775"/>
              <a:gd name="connsiteX2" fmla="*/ 831267 w 2235141"/>
              <a:gd name="connsiteY2" fmla="*/ 1607884 h 1615775"/>
              <a:gd name="connsiteX0" fmla="*/ 4729 w 43256"/>
              <a:gd name="connsiteY0" fmla="*/ 26036 h 50094"/>
              <a:gd name="connsiteX1" fmla="*/ 2196 w 43256"/>
              <a:gd name="connsiteY1" fmla="*/ 25239 h 50094"/>
              <a:gd name="connsiteX2" fmla="*/ 6964 w 43256"/>
              <a:gd name="connsiteY2" fmla="*/ 34758 h 50094"/>
              <a:gd name="connsiteX3" fmla="*/ 5856 w 43256"/>
              <a:gd name="connsiteY3" fmla="*/ 35139 h 50094"/>
              <a:gd name="connsiteX4" fmla="*/ 16514 w 43256"/>
              <a:gd name="connsiteY4" fmla="*/ 38949 h 50094"/>
              <a:gd name="connsiteX5" fmla="*/ 15846 w 43256"/>
              <a:gd name="connsiteY5" fmla="*/ 37209 h 50094"/>
              <a:gd name="connsiteX6" fmla="*/ 28863 w 43256"/>
              <a:gd name="connsiteY6" fmla="*/ 34610 h 50094"/>
              <a:gd name="connsiteX7" fmla="*/ 28596 w 43256"/>
              <a:gd name="connsiteY7" fmla="*/ 36519 h 50094"/>
              <a:gd name="connsiteX8" fmla="*/ 34165 w 43256"/>
              <a:gd name="connsiteY8" fmla="*/ 22813 h 50094"/>
              <a:gd name="connsiteX9" fmla="*/ 37416 w 43256"/>
              <a:gd name="connsiteY9" fmla="*/ 29949 h 50094"/>
              <a:gd name="connsiteX10" fmla="*/ 41834 w 43256"/>
              <a:gd name="connsiteY10" fmla="*/ 15213 h 50094"/>
              <a:gd name="connsiteX11" fmla="*/ 40386 w 43256"/>
              <a:gd name="connsiteY11" fmla="*/ 17889 h 50094"/>
              <a:gd name="connsiteX12" fmla="*/ 38360 w 43256"/>
              <a:gd name="connsiteY12" fmla="*/ 5285 h 50094"/>
              <a:gd name="connsiteX13" fmla="*/ 38436 w 43256"/>
              <a:gd name="connsiteY13" fmla="*/ 6549 h 50094"/>
              <a:gd name="connsiteX14" fmla="*/ 29114 w 43256"/>
              <a:gd name="connsiteY14" fmla="*/ 3811 h 50094"/>
              <a:gd name="connsiteX15" fmla="*/ 29856 w 43256"/>
              <a:gd name="connsiteY15" fmla="*/ 2199 h 50094"/>
              <a:gd name="connsiteX16" fmla="*/ 22177 w 43256"/>
              <a:gd name="connsiteY16" fmla="*/ 4579 h 50094"/>
              <a:gd name="connsiteX17" fmla="*/ 22536 w 43256"/>
              <a:gd name="connsiteY17" fmla="*/ 3189 h 50094"/>
              <a:gd name="connsiteX18" fmla="*/ 14036 w 43256"/>
              <a:gd name="connsiteY18" fmla="*/ 5051 h 50094"/>
              <a:gd name="connsiteX19" fmla="*/ 15336 w 43256"/>
              <a:gd name="connsiteY19" fmla="*/ 6399 h 50094"/>
              <a:gd name="connsiteX20" fmla="*/ 4163 w 43256"/>
              <a:gd name="connsiteY20" fmla="*/ 15648 h 50094"/>
              <a:gd name="connsiteX21" fmla="*/ 3936 w 43256"/>
              <a:gd name="connsiteY21" fmla="*/ 14229 h 50094"/>
              <a:gd name="connsiteX0" fmla="*/ 3936 w 43256"/>
              <a:gd name="connsiteY0" fmla="*/ 14229 h 50094"/>
              <a:gd name="connsiteX1" fmla="*/ 5659 w 43256"/>
              <a:gd name="connsiteY1" fmla="*/ 6766 h 50094"/>
              <a:gd name="connsiteX2" fmla="*/ 14041 w 43256"/>
              <a:gd name="connsiteY2" fmla="*/ 5061 h 50094"/>
              <a:gd name="connsiteX3" fmla="*/ 22492 w 43256"/>
              <a:gd name="connsiteY3" fmla="*/ 3291 h 50094"/>
              <a:gd name="connsiteX4" fmla="*/ 25785 w 43256"/>
              <a:gd name="connsiteY4" fmla="*/ 59 h 50094"/>
              <a:gd name="connsiteX5" fmla="*/ 29869 w 43256"/>
              <a:gd name="connsiteY5" fmla="*/ 2340 h 50094"/>
              <a:gd name="connsiteX6" fmla="*/ 35499 w 43256"/>
              <a:gd name="connsiteY6" fmla="*/ 549 h 50094"/>
              <a:gd name="connsiteX7" fmla="*/ 38354 w 43256"/>
              <a:gd name="connsiteY7" fmla="*/ 5435 h 50094"/>
              <a:gd name="connsiteX8" fmla="*/ 42018 w 43256"/>
              <a:gd name="connsiteY8" fmla="*/ 10177 h 50094"/>
              <a:gd name="connsiteX9" fmla="*/ 41854 w 43256"/>
              <a:gd name="connsiteY9" fmla="*/ 15319 h 50094"/>
              <a:gd name="connsiteX10" fmla="*/ 43052 w 43256"/>
              <a:gd name="connsiteY10" fmla="*/ 23181 h 50094"/>
              <a:gd name="connsiteX11" fmla="*/ 37440 w 43256"/>
              <a:gd name="connsiteY11" fmla="*/ 30063 h 50094"/>
              <a:gd name="connsiteX12" fmla="*/ 35431 w 43256"/>
              <a:gd name="connsiteY12" fmla="*/ 35960 h 50094"/>
              <a:gd name="connsiteX13" fmla="*/ 28591 w 43256"/>
              <a:gd name="connsiteY13" fmla="*/ 36674 h 50094"/>
              <a:gd name="connsiteX14" fmla="*/ 23703 w 43256"/>
              <a:gd name="connsiteY14" fmla="*/ 42965 h 50094"/>
              <a:gd name="connsiteX15" fmla="*/ 16516 w 43256"/>
              <a:gd name="connsiteY15" fmla="*/ 39125 h 50094"/>
              <a:gd name="connsiteX16" fmla="*/ 5840 w 43256"/>
              <a:gd name="connsiteY16" fmla="*/ 35331 h 50094"/>
              <a:gd name="connsiteX17" fmla="*/ 1146 w 43256"/>
              <a:gd name="connsiteY17" fmla="*/ 31109 h 50094"/>
              <a:gd name="connsiteX18" fmla="*/ 2149 w 43256"/>
              <a:gd name="connsiteY18" fmla="*/ 25410 h 50094"/>
              <a:gd name="connsiteX19" fmla="*/ 31 w 43256"/>
              <a:gd name="connsiteY19" fmla="*/ 19563 h 50094"/>
              <a:gd name="connsiteX20" fmla="*/ 3899 w 43256"/>
              <a:gd name="connsiteY20" fmla="*/ 14366 h 50094"/>
              <a:gd name="connsiteX21" fmla="*/ 3936 w 43256"/>
              <a:gd name="connsiteY21" fmla="*/ 14229 h 50094"/>
              <a:gd name="connsiteX0" fmla="*/ 652940 w 2235141"/>
              <a:gd name="connsiteY0" fmla="*/ 1524335 h 1615775"/>
              <a:gd name="connsiteX1" fmla="*/ 652940 w 2235141"/>
              <a:gd name="connsiteY1" fmla="*/ 1601747 h 1615775"/>
              <a:gd name="connsiteX2" fmla="*/ 614234 w 2235141"/>
              <a:gd name="connsiteY2" fmla="*/ 1563041 h 1615775"/>
              <a:gd name="connsiteX3" fmla="*/ 744380 w 2235141"/>
              <a:gd name="connsiteY3" fmla="*/ 1615775 h 1615775"/>
              <a:gd name="connsiteX0" fmla="*/ 755563 w 2235141"/>
              <a:gd name="connsiteY0" fmla="*/ 1515826 h 1615775"/>
              <a:gd name="connsiteX1" fmla="*/ 678151 w 2235141"/>
              <a:gd name="connsiteY1" fmla="*/ 1593238 h 1615775"/>
              <a:gd name="connsiteX2" fmla="*/ 600739 w 2235141"/>
              <a:gd name="connsiteY2" fmla="*/ 1515826 h 1615775"/>
              <a:gd name="connsiteX3" fmla="*/ 678151 w 2235141"/>
              <a:gd name="connsiteY3" fmla="*/ 1438414 h 1615775"/>
              <a:gd name="connsiteX4" fmla="*/ 755563 w 2235141"/>
              <a:gd name="connsiteY4" fmla="*/ 1515826 h 1615775"/>
              <a:gd name="connsiteX0" fmla="*/ 623709 w 2235141"/>
              <a:gd name="connsiteY0" fmla="*/ 1400326 h 1615775"/>
              <a:gd name="connsiteX1" fmla="*/ 831267 w 2235141"/>
              <a:gd name="connsiteY1" fmla="*/ 1607884 h 1615775"/>
              <a:gd name="connsiteX0" fmla="*/ 4729 w 43256"/>
              <a:gd name="connsiteY0" fmla="*/ 26036 h 50094"/>
              <a:gd name="connsiteX1" fmla="*/ 2196 w 43256"/>
              <a:gd name="connsiteY1" fmla="*/ 25239 h 50094"/>
              <a:gd name="connsiteX2" fmla="*/ 6964 w 43256"/>
              <a:gd name="connsiteY2" fmla="*/ 34758 h 50094"/>
              <a:gd name="connsiteX3" fmla="*/ 5856 w 43256"/>
              <a:gd name="connsiteY3" fmla="*/ 35139 h 50094"/>
              <a:gd name="connsiteX4" fmla="*/ 16514 w 43256"/>
              <a:gd name="connsiteY4" fmla="*/ 38949 h 50094"/>
              <a:gd name="connsiteX5" fmla="*/ 15846 w 43256"/>
              <a:gd name="connsiteY5" fmla="*/ 37209 h 50094"/>
              <a:gd name="connsiteX6" fmla="*/ 28863 w 43256"/>
              <a:gd name="connsiteY6" fmla="*/ 34610 h 50094"/>
              <a:gd name="connsiteX7" fmla="*/ 28596 w 43256"/>
              <a:gd name="connsiteY7" fmla="*/ 36519 h 50094"/>
              <a:gd name="connsiteX8" fmla="*/ 34165 w 43256"/>
              <a:gd name="connsiteY8" fmla="*/ 22813 h 50094"/>
              <a:gd name="connsiteX9" fmla="*/ 37416 w 43256"/>
              <a:gd name="connsiteY9" fmla="*/ 29949 h 50094"/>
              <a:gd name="connsiteX10" fmla="*/ 41834 w 43256"/>
              <a:gd name="connsiteY10" fmla="*/ 15213 h 50094"/>
              <a:gd name="connsiteX11" fmla="*/ 40386 w 43256"/>
              <a:gd name="connsiteY11" fmla="*/ 17889 h 50094"/>
              <a:gd name="connsiteX12" fmla="*/ 38360 w 43256"/>
              <a:gd name="connsiteY12" fmla="*/ 5285 h 50094"/>
              <a:gd name="connsiteX13" fmla="*/ 38436 w 43256"/>
              <a:gd name="connsiteY13" fmla="*/ 6549 h 50094"/>
              <a:gd name="connsiteX14" fmla="*/ 29114 w 43256"/>
              <a:gd name="connsiteY14" fmla="*/ 3811 h 50094"/>
              <a:gd name="connsiteX15" fmla="*/ 29856 w 43256"/>
              <a:gd name="connsiteY15" fmla="*/ 2199 h 50094"/>
              <a:gd name="connsiteX16" fmla="*/ 22177 w 43256"/>
              <a:gd name="connsiteY16" fmla="*/ 4579 h 50094"/>
              <a:gd name="connsiteX17" fmla="*/ 22536 w 43256"/>
              <a:gd name="connsiteY17" fmla="*/ 3189 h 50094"/>
              <a:gd name="connsiteX18" fmla="*/ 14036 w 43256"/>
              <a:gd name="connsiteY18" fmla="*/ 5051 h 50094"/>
              <a:gd name="connsiteX19" fmla="*/ 15336 w 43256"/>
              <a:gd name="connsiteY19" fmla="*/ 6399 h 50094"/>
              <a:gd name="connsiteX20" fmla="*/ 4163 w 43256"/>
              <a:gd name="connsiteY20" fmla="*/ 15648 h 50094"/>
              <a:gd name="connsiteX21" fmla="*/ 3936 w 43256"/>
              <a:gd name="connsiteY21" fmla="*/ 14229 h 50094"/>
              <a:gd name="connsiteX0" fmla="*/ 3936 w 43256"/>
              <a:gd name="connsiteY0" fmla="*/ 14229 h 50094"/>
              <a:gd name="connsiteX1" fmla="*/ 5659 w 43256"/>
              <a:gd name="connsiteY1" fmla="*/ 6766 h 50094"/>
              <a:gd name="connsiteX2" fmla="*/ 14041 w 43256"/>
              <a:gd name="connsiteY2" fmla="*/ 5061 h 50094"/>
              <a:gd name="connsiteX3" fmla="*/ 22492 w 43256"/>
              <a:gd name="connsiteY3" fmla="*/ 3291 h 50094"/>
              <a:gd name="connsiteX4" fmla="*/ 25785 w 43256"/>
              <a:gd name="connsiteY4" fmla="*/ 59 h 50094"/>
              <a:gd name="connsiteX5" fmla="*/ 29869 w 43256"/>
              <a:gd name="connsiteY5" fmla="*/ 2340 h 50094"/>
              <a:gd name="connsiteX6" fmla="*/ 35499 w 43256"/>
              <a:gd name="connsiteY6" fmla="*/ 549 h 50094"/>
              <a:gd name="connsiteX7" fmla="*/ 38354 w 43256"/>
              <a:gd name="connsiteY7" fmla="*/ 5435 h 50094"/>
              <a:gd name="connsiteX8" fmla="*/ 42018 w 43256"/>
              <a:gd name="connsiteY8" fmla="*/ 10177 h 50094"/>
              <a:gd name="connsiteX9" fmla="*/ 41854 w 43256"/>
              <a:gd name="connsiteY9" fmla="*/ 15319 h 50094"/>
              <a:gd name="connsiteX10" fmla="*/ 43052 w 43256"/>
              <a:gd name="connsiteY10" fmla="*/ 23181 h 50094"/>
              <a:gd name="connsiteX11" fmla="*/ 37440 w 43256"/>
              <a:gd name="connsiteY11" fmla="*/ 30063 h 50094"/>
              <a:gd name="connsiteX12" fmla="*/ 35431 w 43256"/>
              <a:gd name="connsiteY12" fmla="*/ 35960 h 50094"/>
              <a:gd name="connsiteX13" fmla="*/ 28591 w 43256"/>
              <a:gd name="connsiteY13" fmla="*/ 36674 h 50094"/>
              <a:gd name="connsiteX14" fmla="*/ 23703 w 43256"/>
              <a:gd name="connsiteY14" fmla="*/ 42965 h 50094"/>
              <a:gd name="connsiteX15" fmla="*/ 16516 w 43256"/>
              <a:gd name="connsiteY15" fmla="*/ 39125 h 50094"/>
              <a:gd name="connsiteX16" fmla="*/ 5840 w 43256"/>
              <a:gd name="connsiteY16" fmla="*/ 35331 h 50094"/>
              <a:gd name="connsiteX17" fmla="*/ 1146 w 43256"/>
              <a:gd name="connsiteY17" fmla="*/ 31109 h 50094"/>
              <a:gd name="connsiteX18" fmla="*/ 2149 w 43256"/>
              <a:gd name="connsiteY18" fmla="*/ 25410 h 50094"/>
              <a:gd name="connsiteX19" fmla="*/ 31 w 43256"/>
              <a:gd name="connsiteY19" fmla="*/ 19563 h 50094"/>
              <a:gd name="connsiteX20" fmla="*/ 3899 w 43256"/>
              <a:gd name="connsiteY20" fmla="*/ 14366 h 50094"/>
              <a:gd name="connsiteX21" fmla="*/ 3936 w 43256"/>
              <a:gd name="connsiteY21" fmla="*/ 14229 h 50094"/>
              <a:gd name="connsiteX0" fmla="*/ 652940 w 2235141"/>
              <a:gd name="connsiteY0" fmla="*/ 1524335 h 1615775"/>
              <a:gd name="connsiteX1" fmla="*/ 652940 w 2235141"/>
              <a:gd name="connsiteY1" fmla="*/ 1601747 h 1615775"/>
              <a:gd name="connsiteX2" fmla="*/ 614234 w 2235141"/>
              <a:gd name="connsiteY2" fmla="*/ 1563041 h 1615775"/>
              <a:gd name="connsiteX3" fmla="*/ 744380 w 2235141"/>
              <a:gd name="connsiteY3" fmla="*/ 1615775 h 1615775"/>
              <a:gd name="connsiteX0" fmla="*/ 678151 w 2235141"/>
              <a:gd name="connsiteY0" fmla="*/ 1438414 h 1615775"/>
              <a:gd name="connsiteX1" fmla="*/ 678151 w 2235141"/>
              <a:gd name="connsiteY1" fmla="*/ 1593238 h 1615775"/>
              <a:gd name="connsiteX2" fmla="*/ 600739 w 2235141"/>
              <a:gd name="connsiteY2" fmla="*/ 1515826 h 1615775"/>
              <a:gd name="connsiteX3" fmla="*/ 678151 w 2235141"/>
              <a:gd name="connsiteY3" fmla="*/ 1438414 h 1615775"/>
              <a:gd name="connsiteX0" fmla="*/ 623709 w 2235141"/>
              <a:gd name="connsiteY0" fmla="*/ 1400326 h 1615775"/>
              <a:gd name="connsiteX1" fmla="*/ 831267 w 2235141"/>
              <a:gd name="connsiteY1" fmla="*/ 1607884 h 1615775"/>
              <a:gd name="connsiteX0" fmla="*/ 4729 w 43256"/>
              <a:gd name="connsiteY0" fmla="*/ 26036 h 50094"/>
              <a:gd name="connsiteX1" fmla="*/ 2196 w 43256"/>
              <a:gd name="connsiteY1" fmla="*/ 25239 h 50094"/>
              <a:gd name="connsiteX2" fmla="*/ 6964 w 43256"/>
              <a:gd name="connsiteY2" fmla="*/ 34758 h 50094"/>
              <a:gd name="connsiteX3" fmla="*/ 5856 w 43256"/>
              <a:gd name="connsiteY3" fmla="*/ 35139 h 50094"/>
              <a:gd name="connsiteX4" fmla="*/ 16514 w 43256"/>
              <a:gd name="connsiteY4" fmla="*/ 38949 h 50094"/>
              <a:gd name="connsiteX5" fmla="*/ 15846 w 43256"/>
              <a:gd name="connsiteY5" fmla="*/ 37209 h 50094"/>
              <a:gd name="connsiteX6" fmla="*/ 28863 w 43256"/>
              <a:gd name="connsiteY6" fmla="*/ 34610 h 50094"/>
              <a:gd name="connsiteX7" fmla="*/ 28596 w 43256"/>
              <a:gd name="connsiteY7" fmla="*/ 36519 h 50094"/>
              <a:gd name="connsiteX8" fmla="*/ 34165 w 43256"/>
              <a:gd name="connsiteY8" fmla="*/ 22813 h 50094"/>
              <a:gd name="connsiteX9" fmla="*/ 37416 w 43256"/>
              <a:gd name="connsiteY9" fmla="*/ 29949 h 50094"/>
              <a:gd name="connsiteX10" fmla="*/ 41834 w 43256"/>
              <a:gd name="connsiteY10" fmla="*/ 15213 h 50094"/>
              <a:gd name="connsiteX11" fmla="*/ 40386 w 43256"/>
              <a:gd name="connsiteY11" fmla="*/ 17889 h 50094"/>
              <a:gd name="connsiteX12" fmla="*/ 38360 w 43256"/>
              <a:gd name="connsiteY12" fmla="*/ 5285 h 50094"/>
              <a:gd name="connsiteX13" fmla="*/ 38436 w 43256"/>
              <a:gd name="connsiteY13" fmla="*/ 6549 h 50094"/>
              <a:gd name="connsiteX14" fmla="*/ 29114 w 43256"/>
              <a:gd name="connsiteY14" fmla="*/ 3811 h 50094"/>
              <a:gd name="connsiteX15" fmla="*/ 29856 w 43256"/>
              <a:gd name="connsiteY15" fmla="*/ 2199 h 50094"/>
              <a:gd name="connsiteX16" fmla="*/ 22177 w 43256"/>
              <a:gd name="connsiteY16" fmla="*/ 4579 h 50094"/>
              <a:gd name="connsiteX17" fmla="*/ 22536 w 43256"/>
              <a:gd name="connsiteY17" fmla="*/ 3189 h 50094"/>
              <a:gd name="connsiteX18" fmla="*/ 14036 w 43256"/>
              <a:gd name="connsiteY18" fmla="*/ 5051 h 50094"/>
              <a:gd name="connsiteX19" fmla="*/ 15336 w 43256"/>
              <a:gd name="connsiteY19" fmla="*/ 6399 h 50094"/>
              <a:gd name="connsiteX20" fmla="*/ 4163 w 43256"/>
              <a:gd name="connsiteY20" fmla="*/ 15648 h 50094"/>
              <a:gd name="connsiteX21" fmla="*/ 3936 w 43256"/>
              <a:gd name="connsiteY21" fmla="*/ 14229 h 50094"/>
              <a:gd name="connsiteX0" fmla="*/ 3936 w 43256"/>
              <a:gd name="connsiteY0" fmla="*/ 14229 h 50094"/>
              <a:gd name="connsiteX1" fmla="*/ 5659 w 43256"/>
              <a:gd name="connsiteY1" fmla="*/ 6766 h 50094"/>
              <a:gd name="connsiteX2" fmla="*/ 14041 w 43256"/>
              <a:gd name="connsiteY2" fmla="*/ 5061 h 50094"/>
              <a:gd name="connsiteX3" fmla="*/ 22492 w 43256"/>
              <a:gd name="connsiteY3" fmla="*/ 3291 h 50094"/>
              <a:gd name="connsiteX4" fmla="*/ 25785 w 43256"/>
              <a:gd name="connsiteY4" fmla="*/ 59 h 50094"/>
              <a:gd name="connsiteX5" fmla="*/ 29869 w 43256"/>
              <a:gd name="connsiteY5" fmla="*/ 2340 h 50094"/>
              <a:gd name="connsiteX6" fmla="*/ 35499 w 43256"/>
              <a:gd name="connsiteY6" fmla="*/ 549 h 50094"/>
              <a:gd name="connsiteX7" fmla="*/ 38354 w 43256"/>
              <a:gd name="connsiteY7" fmla="*/ 5435 h 50094"/>
              <a:gd name="connsiteX8" fmla="*/ 42018 w 43256"/>
              <a:gd name="connsiteY8" fmla="*/ 10177 h 50094"/>
              <a:gd name="connsiteX9" fmla="*/ 41854 w 43256"/>
              <a:gd name="connsiteY9" fmla="*/ 15319 h 50094"/>
              <a:gd name="connsiteX10" fmla="*/ 43052 w 43256"/>
              <a:gd name="connsiteY10" fmla="*/ 23181 h 50094"/>
              <a:gd name="connsiteX11" fmla="*/ 37440 w 43256"/>
              <a:gd name="connsiteY11" fmla="*/ 30063 h 50094"/>
              <a:gd name="connsiteX12" fmla="*/ 35431 w 43256"/>
              <a:gd name="connsiteY12" fmla="*/ 35960 h 50094"/>
              <a:gd name="connsiteX13" fmla="*/ 28591 w 43256"/>
              <a:gd name="connsiteY13" fmla="*/ 36674 h 50094"/>
              <a:gd name="connsiteX14" fmla="*/ 23703 w 43256"/>
              <a:gd name="connsiteY14" fmla="*/ 42965 h 50094"/>
              <a:gd name="connsiteX15" fmla="*/ 16516 w 43256"/>
              <a:gd name="connsiteY15" fmla="*/ 39125 h 50094"/>
              <a:gd name="connsiteX16" fmla="*/ 5840 w 43256"/>
              <a:gd name="connsiteY16" fmla="*/ 35331 h 50094"/>
              <a:gd name="connsiteX17" fmla="*/ 1146 w 43256"/>
              <a:gd name="connsiteY17" fmla="*/ 31109 h 50094"/>
              <a:gd name="connsiteX18" fmla="*/ 2149 w 43256"/>
              <a:gd name="connsiteY18" fmla="*/ 25410 h 50094"/>
              <a:gd name="connsiteX19" fmla="*/ 31 w 43256"/>
              <a:gd name="connsiteY19" fmla="*/ 19563 h 50094"/>
              <a:gd name="connsiteX20" fmla="*/ 3899 w 43256"/>
              <a:gd name="connsiteY20" fmla="*/ 14366 h 50094"/>
              <a:gd name="connsiteX21" fmla="*/ 3936 w 43256"/>
              <a:gd name="connsiteY21" fmla="*/ 14229 h 50094"/>
              <a:gd name="connsiteX0" fmla="*/ 652940 w 2235141"/>
              <a:gd name="connsiteY0" fmla="*/ 1524335 h 1615775"/>
              <a:gd name="connsiteX1" fmla="*/ 652940 w 2235141"/>
              <a:gd name="connsiteY1" fmla="*/ 1601747 h 1615775"/>
              <a:gd name="connsiteX2" fmla="*/ 614234 w 2235141"/>
              <a:gd name="connsiteY2" fmla="*/ 1563041 h 1615775"/>
              <a:gd name="connsiteX3" fmla="*/ 744380 w 2235141"/>
              <a:gd name="connsiteY3" fmla="*/ 1615775 h 1615775"/>
              <a:gd name="connsiteX0" fmla="*/ 678151 w 2235141"/>
              <a:gd name="connsiteY0" fmla="*/ 1438414 h 1615775"/>
              <a:gd name="connsiteX1" fmla="*/ 600739 w 2235141"/>
              <a:gd name="connsiteY1" fmla="*/ 1515826 h 1615775"/>
              <a:gd name="connsiteX2" fmla="*/ 678151 w 2235141"/>
              <a:gd name="connsiteY2" fmla="*/ 1438414 h 1615775"/>
              <a:gd name="connsiteX0" fmla="*/ 623709 w 2235141"/>
              <a:gd name="connsiteY0" fmla="*/ 1400326 h 1615775"/>
              <a:gd name="connsiteX1" fmla="*/ 831267 w 2235141"/>
              <a:gd name="connsiteY1" fmla="*/ 1607884 h 1615775"/>
              <a:gd name="connsiteX0" fmla="*/ 4729 w 43256"/>
              <a:gd name="connsiteY0" fmla="*/ 26036 h 50094"/>
              <a:gd name="connsiteX1" fmla="*/ 2196 w 43256"/>
              <a:gd name="connsiteY1" fmla="*/ 25239 h 50094"/>
              <a:gd name="connsiteX2" fmla="*/ 6964 w 43256"/>
              <a:gd name="connsiteY2" fmla="*/ 34758 h 50094"/>
              <a:gd name="connsiteX3" fmla="*/ 5856 w 43256"/>
              <a:gd name="connsiteY3" fmla="*/ 35139 h 50094"/>
              <a:gd name="connsiteX4" fmla="*/ 16514 w 43256"/>
              <a:gd name="connsiteY4" fmla="*/ 38949 h 50094"/>
              <a:gd name="connsiteX5" fmla="*/ 15846 w 43256"/>
              <a:gd name="connsiteY5" fmla="*/ 37209 h 50094"/>
              <a:gd name="connsiteX6" fmla="*/ 28863 w 43256"/>
              <a:gd name="connsiteY6" fmla="*/ 34610 h 50094"/>
              <a:gd name="connsiteX7" fmla="*/ 28596 w 43256"/>
              <a:gd name="connsiteY7" fmla="*/ 36519 h 50094"/>
              <a:gd name="connsiteX8" fmla="*/ 34165 w 43256"/>
              <a:gd name="connsiteY8" fmla="*/ 22813 h 50094"/>
              <a:gd name="connsiteX9" fmla="*/ 37416 w 43256"/>
              <a:gd name="connsiteY9" fmla="*/ 29949 h 50094"/>
              <a:gd name="connsiteX10" fmla="*/ 41834 w 43256"/>
              <a:gd name="connsiteY10" fmla="*/ 15213 h 50094"/>
              <a:gd name="connsiteX11" fmla="*/ 40386 w 43256"/>
              <a:gd name="connsiteY11" fmla="*/ 17889 h 50094"/>
              <a:gd name="connsiteX12" fmla="*/ 38360 w 43256"/>
              <a:gd name="connsiteY12" fmla="*/ 5285 h 50094"/>
              <a:gd name="connsiteX13" fmla="*/ 38436 w 43256"/>
              <a:gd name="connsiteY13" fmla="*/ 6549 h 50094"/>
              <a:gd name="connsiteX14" fmla="*/ 29114 w 43256"/>
              <a:gd name="connsiteY14" fmla="*/ 3811 h 50094"/>
              <a:gd name="connsiteX15" fmla="*/ 29856 w 43256"/>
              <a:gd name="connsiteY15" fmla="*/ 2199 h 50094"/>
              <a:gd name="connsiteX16" fmla="*/ 22177 w 43256"/>
              <a:gd name="connsiteY16" fmla="*/ 4579 h 50094"/>
              <a:gd name="connsiteX17" fmla="*/ 22536 w 43256"/>
              <a:gd name="connsiteY17" fmla="*/ 3189 h 50094"/>
              <a:gd name="connsiteX18" fmla="*/ 14036 w 43256"/>
              <a:gd name="connsiteY18" fmla="*/ 5051 h 50094"/>
              <a:gd name="connsiteX19" fmla="*/ 15336 w 43256"/>
              <a:gd name="connsiteY19" fmla="*/ 6399 h 50094"/>
              <a:gd name="connsiteX20" fmla="*/ 4163 w 43256"/>
              <a:gd name="connsiteY20" fmla="*/ 15648 h 50094"/>
              <a:gd name="connsiteX21" fmla="*/ 3936 w 43256"/>
              <a:gd name="connsiteY21" fmla="*/ 14229 h 50094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52940 w 2235141"/>
              <a:gd name="connsiteY1" fmla="*/ 1601747 h 1607884"/>
              <a:gd name="connsiteX2" fmla="*/ 614234 w 2235141"/>
              <a:gd name="connsiteY2" fmla="*/ 1563041 h 1607884"/>
              <a:gd name="connsiteX0" fmla="*/ 678151 w 2235141"/>
              <a:gd name="connsiteY0" fmla="*/ 1438414 h 1607884"/>
              <a:gd name="connsiteX1" fmla="*/ 600739 w 2235141"/>
              <a:gd name="connsiteY1" fmla="*/ 1515826 h 1607884"/>
              <a:gd name="connsiteX2" fmla="*/ 678151 w 2235141"/>
              <a:gd name="connsiteY2" fmla="*/ 1438414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78151 w 2235141"/>
              <a:gd name="connsiteY0" fmla="*/ 1438414 h 1607884"/>
              <a:gd name="connsiteX1" fmla="*/ 600739 w 2235141"/>
              <a:gd name="connsiteY1" fmla="*/ 1515826 h 1607884"/>
              <a:gd name="connsiteX2" fmla="*/ 678151 w 2235141"/>
              <a:gd name="connsiteY2" fmla="*/ 1438414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00739 w 2235141"/>
              <a:gd name="connsiteY0" fmla="*/ 1515826 h 1607884"/>
              <a:gd name="connsiteX1" fmla="*/ 678151 w 2235141"/>
              <a:gd name="connsiteY1" fmla="*/ 1438414 h 1607884"/>
              <a:gd name="connsiteX2" fmla="*/ 692179 w 2235141"/>
              <a:gd name="connsiteY2" fmla="*/ 1607266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00739 w 2235141"/>
              <a:gd name="connsiteY0" fmla="*/ 1515826 h 1607884"/>
              <a:gd name="connsiteX1" fmla="*/ 692179 w 2235141"/>
              <a:gd name="connsiteY1" fmla="*/ 1607266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00739 w 2235141"/>
              <a:gd name="connsiteY0" fmla="*/ 1515826 h 1607884"/>
              <a:gd name="connsiteX1" fmla="*/ 692179 w 2235141"/>
              <a:gd name="connsiteY1" fmla="*/ 1607266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2" fmla="*/ 623709 w 2235141"/>
              <a:gd name="connsiteY2" fmla="*/ 1400326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00739 w 2235141"/>
              <a:gd name="connsiteY0" fmla="*/ 1515826 h 1607884"/>
              <a:gd name="connsiteX1" fmla="*/ 692179 w 2235141"/>
              <a:gd name="connsiteY1" fmla="*/ 1607266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2" fmla="*/ 715149 w 2235141"/>
              <a:gd name="connsiteY2" fmla="*/ 1491766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49"/>
              <a:gd name="connsiteX1" fmla="*/ 5659 w 43256"/>
              <a:gd name="connsiteY1" fmla="*/ 6766 h 49849"/>
              <a:gd name="connsiteX2" fmla="*/ 14041 w 43256"/>
              <a:gd name="connsiteY2" fmla="*/ 5061 h 49849"/>
              <a:gd name="connsiteX3" fmla="*/ 22492 w 43256"/>
              <a:gd name="connsiteY3" fmla="*/ 3291 h 49849"/>
              <a:gd name="connsiteX4" fmla="*/ 25785 w 43256"/>
              <a:gd name="connsiteY4" fmla="*/ 59 h 49849"/>
              <a:gd name="connsiteX5" fmla="*/ 29869 w 43256"/>
              <a:gd name="connsiteY5" fmla="*/ 2340 h 49849"/>
              <a:gd name="connsiteX6" fmla="*/ 35499 w 43256"/>
              <a:gd name="connsiteY6" fmla="*/ 549 h 49849"/>
              <a:gd name="connsiteX7" fmla="*/ 38354 w 43256"/>
              <a:gd name="connsiteY7" fmla="*/ 5435 h 49849"/>
              <a:gd name="connsiteX8" fmla="*/ 42018 w 43256"/>
              <a:gd name="connsiteY8" fmla="*/ 10177 h 49849"/>
              <a:gd name="connsiteX9" fmla="*/ 41854 w 43256"/>
              <a:gd name="connsiteY9" fmla="*/ 15319 h 49849"/>
              <a:gd name="connsiteX10" fmla="*/ 43052 w 43256"/>
              <a:gd name="connsiteY10" fmla="*/ 23181 h 49849"/>
              <a:gd name="connsiteX11" fmla="*/ 37440 w 43256"/>
              <a:gd name="connsiteY11" fmla="*/ 30063 h 49849"/>
              <a:gd name="connsiteX12" fmla="*/ 35431 w 43256"/>
              <a:gd name="connsiteY12" fmla="*/ 35960 h 49849"/>
              <a:gd name="connsiteX13" fmla="*/ 28591 w 43256"/>
              <a:gd name="connsiteY13" fmla="*/ 36674 h 49849"/>
              <a:gd name="connsiteX14" fmla="*/ 23703 w 43256"/>
              <a:gd name="connsiteY14" fmla="*/ 42965 h 49849"/>
              <a:gd name="connsiteX15" fmla="*/ 16516 w 43256"/>
              <a:gd name="connsiteY15" fmla="*/ 39125 h 49849"/>
              <a:gd name="connsiteX16" fmla="*/ 5840 w 43256"/>
              <a:gd name="connsiteY16" fmla="*/ 35331 h 49849"/>
              <a:gd name="connsiteX17" fmla="*/ 1146 w 43256"/>
              <a:gd name="connsiteY17" fmla="*/ 31109 h 49849"/>
              <a:gd name="connsiteX18" fmla="*/ 2149 w 43256"/>
              <a:gd name="connsiteY18" fmla="*/ 25410 h 49849"/>
              <a:gd name="connsiteX19" fmla="*/ 31 w 43256"/>
              <a:gd name="connsiteY19" fmla="*/ 19563 h 49849"/>
              <a:gd name="connsiteX20" fmla="*/ 3899 w 43256"/>
              <a:gd name="connsiteY20" fmla="*/ 14366 h 49849"/>
              <a:gd name="connsiteX21" fmla="*/ 3936 w 43256"/>
              <a:gd name="connsiteY21" fmla="*/ 14229 h 49849"/>
              <a:gd name="connsiteX0" fmla="*/ 652940 w 2235141"/>
              <a:gd name="connsiteY0" fmla="*/ 1524335 h 1607884"/>
              <a:gd name="connsiteX1" fmla="*/ 614234 w 2235141"/>
              <a:gd name="connsiteY1" fmla="*/ 1563041 h 1607884"/>
              <a:gd name="connsiteX0" fmla="*/ 600739 w 2235141"/>
              <a:gd name="connsiteY0" fmla="*/ 1515826 h 1607884"/>
              <a:gd name="connsiteX1" fmla="*/ 692179 w 2235141"/>
              <a:gd name="connsiteY1" fmla="*/ 1607266 h 1607884"/>
              <a:gd name="connsiteX0" fmla="*/ 623709 w 2235141"/>
              <a:gd name="connsiteY0" fmla="*/ 1400326 h 1607884"/>
              <a:gd name="connsiteX1" fmla="*/ 831267 w 2235141"/>
              <a:gd name="connsiteY1" fmla="*/ 1607884 h 1607884"/>
              <a:gd name="connsiteX0" fmla="*/ 4729 w 43256"/>
              <a:gd name="connsiteY0" fmla="*/ 26036 h 49849"/>
              <a:gd name="connsiteX1" fmla="*/ 2196 w 43256"/>
              <a:gd name="connsiteY1" fmla="*/ 25239 h 49849"/>
              <a:gd name="connsiteX2" fmla="*/ 6964 w 43256"/>
              <a:gd name="connsiteY2" fmla="*/ 34758 h 49849"/>
              <a:gd name="connsiteX3" fmla="*/ 5856 w 43256"/>
              <a:gd name="connsiteY3" fmla="*/ 35139 h 49849"/>
              <a:gd name="connsiteX4" fmla="*/ 16514 w 43256"/>
              <a:gd name="connsiteY4" fmla="*/ 38949 h 49849"/>
              <a:gd name="connsiteX5" fmla="*/ 15846 w 43256"/>
              <a:gd name="connsiteY5" fmla="*/ 37209 h 49849"/>
              <a:gd name="connsiteX6" fmla="*/ 28863 w 43256"/>
              <a:gd name="connsiteY6" fmla="*/ 34610 h 49849"/>
              <a:gd name="connsiteX7" fmla="*/ 28596 w 43256"/>
              <a:gd name="connsiteY7" fmla="*/ 36519 h 49849"/>
              <a:gd name="connsiteX8" fmla="*/ 34165 w 43256"/>
              <a:gd name="connsiteY8" fmla="*/ 22813 h 49849"/>
              <a:gd name="connsiteX9" fmla="*/ 37416 w 43256"/>
              <a:gd name="connsiteY9" fmla="*/ 29949 h 49849"/>
              <a:gd name="connsiteX10" fmla="*/ 41834 w 43256"/>
              <a:gd name="connsiteY10" fmla="*/ 15213 h 49849"/>
              <a:gd name="connsiteX11" fmla="*/ 40386 w 43256"/>
              <a:gd name="connsiteY11" fmla="*/ 17889 h 49849"/>
              <a:gd name="connsiteX12" fmla="*/ 38360 w 43256"/>
              <a:gd name="connsiteY12" fmla="*/ 5285 h 49849"/>
              <a:gd name="connsiteX13" fmla="*/ 38436 w 43256"/>
              <a:gd name="connsiteY13" fmla="*/ 6549 h 49849"/>
              <a:gd name="connsiteX14" fmla="*/ 29114 w 43256"/>
              <a:gd name="connsiteY14" fmla="*/ 3811 h 49849"/>
              <a:gd name="connsiteX15" fmla="*/ 29856 w 43256"/>
              <a:gd name="connsiteY15" fmla="*/ 2199 h 49849"/>
              <a:gd name="connsiteX16" fmla="*/ 22177 w 43256"/>
              <a:gd name="connsiteY16" fmla="*/ 4579 h 49849"/>
              <a:gd name="connsiteX17" fmla="*/ 22536 w 43256"/>
              <a:gd name="connsiteY17" fmla="*/ 3189 h 49849"/>
              <a:gd name="connsiteX18" fmla="*/ 14036 w 43256"/>
              <a:gd name="connsiteY18" fmla="*/ 5051 h 49849"/>
              <a:gd name="connsiteX19" fmla="*/ 15336 w 43256"/>
              <a:gd name="connsiteY19" fmla="*/ 6399 h 49849"/>
              <a:gd name="connsiteX20" fmla="*/ 4163 w 43256"/>
              <a:gd name="connsiteY20" fmla="*/ 15648 h 49849"/>
              <a:gd name="connsiteX21" fmla="*/ 3936 w 43256"/>
              <a:gd name="connsiteY21" fmla="*/ 14229 h 49849"/>
              <a:gd name="connsiteX0" fmla="*/ 3936 w 43256"/>
              <a:gd name="connsiteY0" fmla="*/ 14229 h 49830"/>
              <a:gd name="connsiteX1" fmla="*/ 5659 w 43256"/>
              <a:gd name="connsiteY1" fmla="*/ 6766 h 49830"/>
              <a:gd name="connsiteX2" fmla="*/ 14041 w 43256"/>
              <a:gd name="connsiteY2" fmla="*/ 5061 h 49830"/>
              <a:gd name="connsiteX3" fmla="*/ 22492 w 43256"/>
              <a:gd name="connsiteY3" fmla="*/ 3291 h 49830"/>
              <a:gd name="connsiteX4" fmla="*/ 25785 w 43256"/>
              <a:gd name="connsiteY4" fmla="*/ 59 h 49830"/>
              <a:gd name="connsiteX5" fmla="*/ 29869 w 43256"/>
              <a:gd name="connsiteY5" fmla="*/ 2340 h 49830"/>
              <a:gd name="connsiteX6" fmla="*/ 35499 w 43256"/>
              <a:gd name="connsiteY6" fmla="*/ 549 h 49830"/>
              <a:gd name="connsiteX7" fmla="*/ 38354 w 43256"/>
              <a:gd name="connsiteY7" fmla="*/ 5435 h 49830"/>
              <a:gd name="connsiteX8" fmla="*/ 42018 w 43256"/>
              <a:gd name="connsiteY8" fmla="*/ 10177 h 49830"/>
              <a:gd name="connsiteX9" fmla="*/ 41854 w 43256"/>
              <a:gd name="connsiteY9" fmla="*/ 15319 h 49830"/>
              <a:gd name="connsiteX10" fmla="*/ 43052 w 43256"/>
              <a:gd name="connsiteY10" fmla="*/ 23181 h 49830"/>
              <a:gd name="connsiteX11" fmla="*/ 37440 w 43256"/>
              <a:gd name="connsiteY11" fmla="*/ 30063 h 49830"/>
              <a:gd name="connsiteX12" fmla="*/ 35431 w 43256"/>
              <a:gd name="connsiteY12" fmla="*/ 35960 h 49830"/>
              <a:gd name="connsiteX13" fmla="*/ 28591 w 43256"/>
              <a:gd name="connsiteY13" fmla="*/ 36674 h 49830"/>
              <a:gd name="connsiteX14" fmla="*/ 23703 w 43256"/>
              <a:gd name="connsiteY14" fmla="*/ 42965 h 49830"/>
              <a:gd name="connsiteX15" fmla="*/ 16516 w 43256"/>
              <a:gd name="connsiteY15" fmla="*/ 39125 h 49830"/>
              <a:gd name="connsiteX16" fmla="*/ 5840 w 43256"/>
              <a:gd name="connsiteY16" fmla="*/ 35331 h 49830"/>
              <a:gd name="connsiteX17" fmla="*/ 1146 w 43256"/>
              <a:gd name="connsiteY17" fmla="*/ 31109 h 49830"/>
              <a:gd name="connsiteX18" fmla="*/ 2149 w 43256"/>
              <a:gd name="connsiteY18" fmla="*/ 25410 h 49830"/>
              <a:gd name="connsiteX19" fmla="*/ 31 w 43256"/>
              <a:gd name="connsiteY19" fmla="*/ 19563 h 49830"/>
              <a:gd name="connsiteX20" fmla="*/ 3899 w 43256"/>
              <a:gd name="connsiteY20" fmla="*/ 14366 h 49830"/>
              <a:gd name="connsiteX21" fmla="*/ 3936 w 43256"/>
              <a:gd name="connsiteY21" fmla="*/ 14229 h 49830"/>
              <a:gd name="connsiteX0" fmla="*/ 652940 w 2235141"/>
              <a:gd name="connsiteY0" fmla="*/ 1524335 h 1607266"/>
              <a:gd name="connsiteX1" fmla="*/ 614234 w 2235141"/>
              <a:gd name="connsiteY1" fmla="*/ 1563041 h 1607266"/>
              <a:gd name="connsiteX0" fmla="*/ 600739 w 2235141"/>
              <a:gd name="connsiteY0" fmla="*/ 1515826 h 1607266"/>
              <a:gd name="connsiteX1" fmla="*/ 692179 w 2235141"/>
              <a:gd name="connsiteY1" fmla="*/ 1607266 h 1607266"/>
              <a:gd name="connsiteX0" fmla="*/ 623709 w 2235141"/>
              <a:gd name="connsiteY0" fmla="*/ 1400326 h 1607266"/>
              <a:gd name="connsiteX1" fmla="*/ 1155117 w 2235141"/>
              <a:gd name="connsiteY1" fmla="*/ 1169734 h 1607266"/>
              <a:gd name="connsiteX0" fmla="*/ 4729 w 43256"/>
              <a:gd name="connsiteY0" fmla="*/ 26036 h 49830"/>
              <a:gd name="connsiteX1" fmla="*/ 2196 w 43256"/>
              <a:gd name="connsiteY1" fmla="*/ 25239 h 49830"/>
              <a:gd name="connsiteX2" fmla="*/ 6964 w 43256"/>
              <a:gd name="connsiteY2" fmla="*/ 34758 h 49830"/>
              <a:gd name="connsiteX3" fmla="*/ 5856 w 43256"/>
              <a:gd name="connsiteY3" fmla="*/ 35139 h 49830"/>
              <a:gd name="connsiteX4" fmla="*/ 16514 w 43256"/>
              <a:gd name="connsiteY4" fmla="*/ 38949 h 49830"/>
              <a:gd name="connsiteX5" fmla="*/ 15846 w 43256"/>
              <a:gd name="connsiteY5" fmla="*/ 37209 h 49830"/>
              <a:gd name="connsiteX6" fmla="*/ 28863 w 43256"/>
              <a:gd name="connsiteY6" fmla="*/ 34610 h 49830"/>
              <a:gd name="connsiteX7" fmla="*/ 28596 w 43256"/>
              <a:gd name="connsiteY7" fmla="*/ 36519 h 49830"/>
              <a:gd name="connsiteX8" fmla="*/ 34165 w 43256"/>
              <a:gd name="connsiteY8" fmla="*/ 22813 h 49830"/>
              <a:gd name="connsiteX9" fmla="*/ 37416 w 43256"/>
              <a:gd name="connsiteY9" fmla="*/ 29949 h 49830"/>
              <a:gd name="connsiteX10" fmla="*/ 41834 w 43256"/>
              <a:gd name="connsiteY10" fmla="*/ 15213 h 49830"/>
              <a:gd name="connsiteX11" fmla="*/ 40386 w 43256"/>
              <a:gd name="connsiteY11" fmla="*/ 17889 h 49830"/>
              <a:gd name="connsiteX12" fmla="*/ 38360 w 43256"/>
              <a:gd name="connsiteY12" fmla="*/ 5285 h 49830"/>
              <a:gd name="connsiteX13" fmla="*/ 38436 w 43256"/>
              <a:gd name="connsiteY13" fmla="*/ 6549 h 49830"/>
              <a:gd name="connsiteX14" fmla="*/ 29114 w 43256"/>
              <a:gd name="connsiteY14" fmla="*/ 3811 h 49830"/>
              <a:gd name="connsiteX15" fmla="*/ 29856 w 43256"/>
              <a:gd name="connsiteY15" fmla="*/ 2199 h 49830"/>
              <a:gd name="connsiteX16" fmla="*/ 22177 w 43256"/>
              <a:gd name="connsiteY16" fmla="*/ 4579 h 49830"/>
              <a:gd name="connsiteX17" fmla="*/ 22536 w 43256"/>
              <a:gd name="connsiteY17" fmla="*/ 3189 h 49830"/>
              <a:gd name="connsiteX18" fmla="*/ 14036 w 43256"/>
              <a:gd name="connsiteY18" fmla="*/ 5051 h 49830"/>
              <a:gd name="connsiteX19" fmla="*/ 15336 w 43256"/>
              <a:gd name="connsiteY19" fmla="*/ 6399 h 49830"/>
              <a:gd name="connsiteX20" fmla="*/ 4163 w 43256"/>
              <a:gd name="connsiteY20" fmla="*/ 15648 h 49830"/>
              <a:gd name="connsiteX21" fmla="*/ 3936 w 43256"/>
              <a:gd name="connsiteY21" fmla="*/ 14229 h 49830"/>
              <a:gd name="connsiteX0" fmla="*/ 3936 w 43256"/>
              <a:gd name="connsiteY0" fmla="*/ 14229 h 49830"/>
              <a:gd name="connsiteX1" fmla="*/ 5659 w 43256"/>
              <a:gd name="connsiteY1" fmla="*/ 6766 h 49830"/>
              <a:gd name="connsiteX2" fmla="*/ 14041 w 43256"/>
              <a:gd name="connsiteY2" fmla="*/ 5061 h 49830"/>
              <a:gd name="connsiteX3" fmla="*/ 22492 w 43256"/>
              <a:gd name="connsiteY3" fmla="*/ 3291 h 49830"/>
              <a:gd name="connsiteX4" fmla="*/ 25785 w 43256"/>
              <a:gd name="connsiteY4" fmla="*/ 59 h 49830"/>
              <a:gd name="connsiteX5" fmla="*/ 29869 w 43256"/>
              <a:gd name="connsiteY5" fmla="*/ 2340 h 49830"/>
              <a:gd name="connsiteX6" fmla="*/ 35499 w 43256"/>
              <a:gd name="connsiteY6" fmla="*/ 549 h 49830"/>
              <a:gd name="connsiteX7" fmla="*/ 38354 w 43256"/>
              <a:gd name="connsiteY7" fmla="*/ 5435 h 49830"/>
              <a:gd name="connsiteX8" fmla="*/ 42018 w 43256"/>
              <a:gd name="connsiteY8" fmla="*/ 10177 h 49830"/>
              <a:gd name="connsiteX9" fmla="*/ 41854 w 43256"/>
              <a:gd name="connsiteY9" fmla="*/ 15319 h 49830"/>
              <a:gd name="connsiteX10" fmla="*/ 43052 w 43256"/>
              <a:gd name="connsiteY10" fmla="*/ 23181 h 49830"/>
              <a:gd name="connsiteX11" fmla="*/ 37440 w 43256"/>
              <a:gd name="connsiteY11" fmla="*/ 30063 h 49830"/>
              <a:gd name="connsiteX12" fmla="*/ 35431 w 43256"/>
              <a:gd name="connsiteY12" fmla="*/ 35960 h 49830"/>
              <a:gd name="connsiteX13" fmla="*/ 28591 w 43256"/>
              <a:gd name="connsiteY13" fmla="*/ 36674 h 49830"/>
              <a:gd name="connsiteX14" fmla="*/ 23703 w 43256"/>
              <a:gd name="connsiteY14" fmla="*/ 42965 h 49830"/>
              <a:gd name="connsiteX15" fmla="*/ 16516 w 43256"/>
              <a:gd name="connsiteY15" fmla="*/ 39125 h 49830"/>
              <a:gd name="connsiteX16" fmla="*/ 5840 w 43256"/>
              <a:gd name="connsiteY16" fmla="*/ 35331 h 49830"/>
              <a:gd name="connsiteX17" fmla="*/ 1146 w 43256"/>
              <a:gd name="connsiteY17" fmla="*/ 31109 h 49830"/>
              <a:gd name="connsiteX18" fmla="*/ 2149 w 43256"/>
              <a:gd name="connsiteY18" fmla="*/ 25410 h 49830"/>
              <a:gd name="connsiteX19" fmla="*/ 31 w 43256"/>
              <a:gd name="connsiteY19" fmla="*/ 19563 h 49830"/>
              <a:gd name="connsiteX20" fmla="*/ 3899 w 43256"/>
              <a:gd name="connsiteY20" fmla="*/ 14366 h 49830"/>
              <a:gd name="connsiteX21" fmla="*/ 3936 w 43256"/>
              <a:gd name="connsiteY21" fmla="*/ 14229 h 49830"/>
              <a:gd name="connsiteX0" fmla="*/ 652940 w 2235141"/>
              <a:gd name="connsiteY0" fmla="*/ 1524335 h 1607266"/>
              <a:gd name="connsiteX1" fmla="*/ 614234 w 2235141"/>
              <a:gd name="connsiteY1" fmla="*/ 1563041 h 1607266"/>
              <a:gd name="connsiteX0" fmla="*/ 600739 w 2235141"/>
              <a:gd name="connsiteY0" fmla="*/ 1515826 h 1607266"/>
              <a:gd name="connsiteX1" fmla="*/ 692179 w 2235141"/>
              <a:gd name="connsiteY1" fmla="*/ 1607266 h 1607266"/>
              <a:gd name="connsiteX0" fmla="*/ 623709 w 2235141"/>
              <a:gd name="connsiteY0" fmla="*/ 1400326 h 1607266"/>
              <a:gd name="connsiteX1" fmla="*/ 1202382 w 2235141"/>
              <a:gd name="connsiteY1" fmla="*/ 1230643 h 1607266"/>
              <a:gd name="connsiteX2" fmla="*/ 1155117 w 2235141"/>
              <a:gd name="connsiteY2" fmla="*/ 1169734 h 1607266"/>
              <a:gd name="connsiteX0" fmla="*/ 4729 w 43256"/>
              <a:gd name="connsiteY0" fmla="*/ 26036 h 49830"/>
              <a:gd name="connsiteX1" fmla="*/ 2196 w 43256"/>
              <a:gd name="connsiteY1" fmla="*/ 25239 h 49830"/>
              <a:gd name="connsiteX2" fmla="*/ 6964 w 43256"/>
              <a:gd name="connsiteY2" fmla="*/ 34758 h 49830"/>
              <a:gd name="connsiteX3" fmla="*/ 5856 w 43256"/>
              <a:gd name="connsiteY3" fmla="*/ 35139 h 49830"/>
              <a:gd name="connsiteX4" fmla="*/ 16514 w 43256"/>
              <a:gd name="connsiteY4" fmla="*/ 38949 h 49830"/>
              <a:gd name="connsiteX5" fmla="*/ 15846 w 43256"/>
              <a:gd name="connsiteY5" fmla="*/ 37209 h 49830"/>
              <a:gd name="connsiteX6" fmla="*/ 28863 w 43256"/>
              <a:gd name="connsiteY6" fmla="*/ 34610 h 49830"/>
              <a:gd name="connsiteX7" fmla="*/ 28596 w 43256"/>
              <a:gd name="connsiteY7" fmla="*/ 36519 h 49830"/>
              <a:gd name="connsiteX8" fmla="*/ 34165 w 43256"/>
              <a:gd name="connsiteY8" fmla="*/ 22813 h 49830"/>
              <a:gd name="connsiteX9" fmla="*/ 37416 w 43256"/>
              <a:gd name="connsiteY9" fmla="*/ 29949 h 49830"/>
              <a:gd name="connsiteX10" fmla="*/ 41834 w 43256"/>
              <a:gd name="connsiteY10" fmla="*/ 15213 h 49830"/>
              <a:gd name="connsiteX11" fmla="*/ 40386 w 43256"/>
              <a:gd name="connsiteY11" fmla="*/ 17889 h 49830"/>
              <a:gd name="connsiteX12" fmla="*/ 38360 w 43256"/>
              <a:gd name="connsiteY12" fmla="*/ 5285 h 49830"/>
              <a:gd name="connsiteX13" fmla="*/ 38436 w 43256"/>
              <a:gd name="connsiteY13" fmla="*/ 6549 h 49830"/>
              <a:gd name="connsiteX14" fmla="*/ 29114 w 43256"/>
              <a:gd name="connsiteY14" fmla="*/ 3811 h 49830"/>
              <a:gd name="connsiteX15" fmla="*/ 29856 w 43256"/>
              <a:gd name="connsiteY15" fmla="*/ 2199 h 49830"/>
              <a:gd name="connsiteX16" fmla="*/ 22177 w 43256"/>
              <a:gd name="connsiteY16" fmla="*/ 4579 h 49830"/>
              <a:gd name="connsiteX17" fmla="*/ 22536 w 43256"/>
              <a:gd name="connsiteY17" fmla="*/ 3189 h 49830"/>
              <a:gd name="connsiteX18" fmla="*/ 14036 w 43256"/>
              <a:gd name="connsiteY18" fmla="*/ 5051 h 49830"/>
              <a:gd name="connsiteX19" fmla="*/ 15336 w 43256"/>
              <a:gd name="connsiteY19" fmla="*/ 6399 h 49830"/>
              <a:gd name="connsiteX20" fmla="*/ 4163 w 43256"/>
              <a:gd name="connsiteY20" fmla="*/ 15648 h 49830"/>
              <a:gd name="connsiteX21" fmla="*/ 3936 w 43256"/>
              <a:gd name="connsiteY21" fmla="*/ 14229 h 49830"/>
              <a:gd name="connsiteX0" fmla="*/ 3936 w 43256"/>
              <a:gd name="connsiteY0" fmla="*/ 14229 h 49830"/>
              <a:gd name="connsiteX1" fmla="*/ 5659 w 43256"/>
              <a:gd name="connsiteY1" fmla="*/ 6766 h 49830"/>
              <a:gd name="connsiteX2" fmla="*/ 14041 w 43256"/>
              <a:gd name="connsiteY2" fmla="*/ 5061 h 49830"/>
              <a:gd name="connsiteX3" fmla="*/ 22492 w 43256"/>
              <a:gd name="connsiteY3" fmla="*/ 3291 h 49830"/>
              <a:gd name="connsiteX4" fmla="*/ 25785 w 43256"/>
              <a:gd name="connsiteY4" fmla="*/ 59 h 49830"/>
              <a:gd name="connsiteX5" fmla="*/ 29869 w 43256"/>
              <a:gd name="connsiteY5" fmla="*/ 2340 h 49830"/>
              <a:gd name="connsiteX6" fmla="*/ 35499 w 43256"/>
              <a:gd name="connsiteY6" fmla="*/ 549 h 49830"/>
              <a:gd name="connsiteX7" fmla="*/ 38354 w 43256"/>
              <a:gd name="connsiteY7" fmla="*/ 5435 h 49830"/>
              <a:gd name="connsiteX8" fmla="*/ 42018 w 43256"/>
              <a:gd name="connsiteY8" fmla="*/ 10177 h 49830"/>
              <a:gd name="connsiteX9" fmla="*/ 41854 w 43256"/>
              <a:gd name="connsiteY9" fmla="*/ 15319 h 49830"/>
              <a:gd name="connsiteX10" fmla="*/ 43052 w 43256"/>
              <a:gd name="connsiteY10" fmla="*/ 23181 h 49830"/>
              <a:gd name="connsiteX11" fmla="*/ 37440 w 43256"/>
              <a:gd name="connsiteY11" fmla="*/ 30063 h 49830"/>
              <a:gd name="connsiteX12" fmla="*/ 35431 w 43256"/>
              <a:gd name="connsiteY12" fmla="*/ 35960 h 49830"/>
              <a:gd name="connsiteX13" fmla="*/ 28591 w 43256"/>
              <a:gd name="connsiteY13" fmla="*/ 36674 h 49830"/>
              <a:gd name="connsiteX14" fmla="*/ 23703 w 43256"/>
              <a:gd name="connsiteY14" fmla="*/ 42965 h 49830"/>
              <a:gd name="connsiteX15" fmla="*/ 16516 w 43256"/>
              <a:gd name="connsiteY15" fmla="*/ 39125 h 49830"/>
              <a:gd name="connsiteX16" fmla="*/ 5840 w 43256"/>
              <a:gd name="connsiteY16" fmla="*/ 35331 h 49830"/>
              <a:gd name="connsiteX17" fmla="*/ 1146 w 43256"/>
              <a:gd name="connsiteY17" fmla="*/ 31109 h 49830"/>
              <a:gd name="connsiteX18" fmla="*/ 2149 w 43256"/>
              <a:gd name="connsiteY18" fmla="*/ 25410 h 49830"/>
              <a:gd name="connsiteX19" fmla="*/ 31 w 43256"/>
              <a:gd name="connsiteY19" fmla="*/ 19563 h 49830"/>
              <a:gd name="connsiteX20" fmla="*/ 3899 w 43256"/>
              <a:gd name="connsiteY20" fmla="*/ 14366 h 49830"/>
              <a:gd name="connsiteX21" fmla="*/ 3936 w 43256"/>
              <a:gd name="connsiteY21" fmla="*/ 14229 h 49830"/>
              <a:gd name="connsiteX0" fmla="*/ 652940 w 2235141"/>
              <a:gd name="connsiteY0" fmla="*/ 1524335 h 1607266"/>
              <a:gd name="connsiteX1" fmla="*/ 614234 w 2235141"/>
              <a:gd name="connsiteY1" fmla="*/ 1563041 h 1607266"/>
              <a:gd name="connsiteX0" fmla="*/ 600739 w 2235141"/>
              <a:gd name="connsiteY0" fmla="*/ 1515826 h 1607266"/>
              <a:gd name="connsiteX1" fmla="*/ 692179 w 2235141"/>
              <a:gd name="connsiteY1" fmla="*/ 1607266 h 1607266"/>
              <a:gd name="connsiteX0" fmla="*/ 1176159 w 2235141"/>
              <a:gd name="connsiteY0" fmla="*/ 1181251 h 1607266"/>
              <a:gd name="connsiteX1" fmla="*/ 1202382 w 2235141"/>
              <a:gd name="connsiteY1" fmla="*/ 1230643 h 1607266"/>
              <a:gd name="connsiteX2" fmla="*/ 1155117 w 2235141"/>
              <a:gd name="connsiteY2" fmla="*/ 1169734 h 1607266"/>
              <a:gd name="connsiteX0" fmla="*/ 4729 w 43256"/>
              <a:gd name="connsiteY0" fmla="*/ 26036 h 49830"/>
              <a:gd name="connsiteX1" fmla="*/ 2196 w 43256"/>
              <a:gd name="connsiteY1" fmla="*/ 25239 h 49830"/>
              <a:gd name="connsiteX2" fmla="*/ 6964 w 43256"/>
              <a:gd name="connsiteY2" fmla="*/ 34758 h 49830"/>
              <a:gd name="connsiteX3" fmla="*/ 5856 w 43256"/>
              <a:gd name="connsiteY3" fmla="*/ 35139 h 49830"/>
              <a:gd name="connsiteX4" fmla="*/ 16514 w 43256"/>
              <a:gd name="connsiteY4" fmla="*/ 38949 h 49830"/>
              <a:gd name="connsiteX5" fmla="*/ 15846 w 43256"/>
              <a:gd name="connsiteY5" fmla="*/ 37209 h 49830"/>
              <a:gd name="connsiteX6" fmla="*/ 28863 w 43256"/>
              <a:gd name="connsiteY6" fmla="*/ 34610 h 49830"/>
              <a:gd name="connsiteX7" fmla="*/ 28596 w 43256"/>
              <a:gd name="connsiteY7" fmla="*/ 36519 h 49830"/>
              <a:gd name="connsiteX8" fmla="*/ 34165 w 43256"/>
              <a:gd name="connsiteY8" fmla="*/ 22813 h 49830"/>
              <a:gd name="connsiteX9" fmla="*/ 37416 w 43256"/>
              <a:gd name="connsiteY9" fmla="*/ 29949 h 49830"/>
              <a:gd name="connsiteX10" fmla="*/ 41834 w 43256"/>
              <a:gd name="connsiteY10" fmla="*/ 15213 h 49830"/>
              <a:gd name="connsiteX11" fmla="*/ 40386 w 43256"/>
              <a:gd name="connsiteY11" fmla="*/ 17889 h 49830"/>
              <a:gd name="connsiteX12" fmla="*/ 38360 w 43256"/>
              <a:gd name="connsiteY12" fmla="*/ 5285 h 49830"/>
              <a:gd name="connsiteX13" fmla="*/ 38436 w 43256"/>
              <a:gd name="connsiteY13" fmla="*/ 6549 h 49830"/>
              <a:gd name="connsiteX14" fmla="*/ 29114 w 43256"/>
              <a:gd name="connsiteY14" fmla="*/ 3811 h 49830"/>
              <a:gd name="connsiteX15" fmla="*/ 29856 w 43256"/>
              <a:gd name="connsiteY15" fmla="*/ 2199 h 49830"/>
              <a:gd name="connsiteX16" fmla="*/ 22177 w 43256"/>
              <a:gd name="connsiteY16" fmla="*/ 4579 h 49830"/>
              <a:gd name="connsiteX17" fmla="*/ 22536 w 43256"/>
              <a:gd name="connsiteY17" fmla="*/ 3189 h 49830"/>
              <a:gd name="connsiteX18" fmla="*/ 14036 w 43256"/>
              <a:gd name="connsiteY18" fmla="*/ 5051 h 49830"/>
              <a:gd name="connsiteX19" fmla="*/ 15336 w 43256"/>
              <a:gd name="connsiteY19" fmla="*/ 6399 h 49830"/>
              <a:gd name="connsiteX20" fmla="*/ 4163 w 43256"/>
              <a:gd name="connsiteY20" fmla="*/ 15648 h 49830"/>
              <a:gd name="connsiteX21" fmla="*/ 3936 w 43256"/>
              <a:gd name="connsiteY21" fmla="*/ 14229 h 49830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652940 w 2235141"/>
              <a:gd name="connsiteY0" fmla="*/ 1524335 h 1563041"/>
              <a:gd name="connsiteX1" fmla="*/ 614234 w 2235141"/>
              <a:gd name="connsiteY1" fmla="*/ 1563041 h 1563041"/>
              <a:gd name="connsiteX0" fmla="*/ 600739 w 2235141"/>
              <a:gd name="connsiteY0" fmla="*/ 1515826 h 1563041"/>
              <a:gd name="connsiteX1" fmla="*/ 1216054 w 2235141"/>
              <a:gd name="connsiteY1" fmla="*/ 1254841 h 1563041"/>
              <a:gd name="connsiteX0" fmla="*/ 1176159 w 2235141"/>
              <a:gd name="connsiteY0" fmla="*/ 1181251 h 1563041"/>
              <a:gd name="connsiteX1" fmla="*/ 1202382 w 2235141"/>
              <a:gd name="connsiteY1" fmla="*/ 1230643 h 1563041"/>
              <a:gd name="connsiteX2" fmla="*/ 1155117 w 2235141"/>
              <a:gd name="connsiteY2" fmla="*/ 1169734 h 1563041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8459"/>
              <a:gd name="connsiteX1" fmla="*/ 5659 w 43256"/>
              <a:gd name="connsiteY1" fmla="*/ 6766 h 48459"/>
              <a:gd name="connsiteX2" fmla="*/ 14041 w 43256"/>
              <a:gd name="connsiteY2" fmla="*/ 5061 h 48459"/>
              <a:gd name="connsiteX3" fmla="*/ 22492 w 43256"/>
              <a:gd name="connsiteY3" fmla="*/ 3291 h 48459"/>
              <a:gd name="connsiteX4" fmla="*/ 25785 w 43256"/>
              <a:gd name="connsiteY4" fmla="*/ 59 h 48459"/>
              <a:gd name="connsiteX5" fmla="*/ 29869 w 43256"/>
              <a:gd name="connsiteY5" fmla="*/ 2340 h 48459"/>
              <a:gd name="connsiteX6" fmla="*/ 35499 w 43256"/>
              <a:gd name="connsiteY6" fmla="*/ 549 h 48459"/>
              <a:gd name="connsiteX7" fmla="*/ 38354 w 43256"/>
              <a:gd name="connsiteY7" fmla="*/ 5435 h 48459"/>
              <a:gd name="connsiteX8" fmla="*/ 42018 w 43256"/>
              <a:gd name="connsiteY8" fmla="*/ 10177 h 48459"/>
              <a:gd name="connsiteX9" fmla="*/ 41854 w 43256"/>
              <a:gd name="connsiteY9" fmla="*/ 15319 h 48459"/>
              <a:gd name="connsiteX10" fmla="*/ 43052 w 43256"/>
              <a:gd name="connsiteY10" fmla="*/ 23181 h 48459"/>
              <a:gd name="connsiteX11" fmla="*/ 37440 w 43256"/>
              <a:gd name="connsiteY11" fmla="*/ 30063 h 48459"/>
              <a:gd name="connsiteX12" fmla="*/ 35431 w 43256"/>
              <a:gd name="connsiteY12" fmla="*/ 35960 h 48459"/>
              <a:gd name="connsiteX13" fmla="*/ 28591 w 43256"/>
              <a:gd name="connsiteY13" fmla="*/ 36674 h 48459"/>
              <a:gd name="connsiteX14" fmla="*/ 23703 w 43256"/>
              <a:gd name="connsiteY14" fmla="*/ 42965 h 48459"/>
              <a:gd name="connsiteX15" fmla="*/ 16516 w 43256"/>
              <a:gd name="connsiteY15" fmla="*/ 39125 h 48459"/>
              <a:gd name="connsiteX16" fmla="*/ 5840 w 43256"/>
              <a:gd name="connsiteY16" fmla="*/ 35331 h 48459"/>
              <a:gd name="connsiteX17" fmla="*/ 1146 w 43256"/>
              <a:gd name="connsiteY17" fmla="*/ 31109 h 48459"/>
              <a:gd name="connsiteX18" fmla="*/ 2149 w 43256"/>
              <a:gd name="connsiteY18" fmla="*/ 25410 h 48459"/>
              <a:gd name="connsiteX19" fmla="*/ 31 w 43256"/>
              <a:gd name="connsiteY19" fmla="*/ 19563 h 48459"/>
              <a:gd name="connsiteX20" fmla="*/ 3899 w 43256"/>
              <a:gd name="connsiteY20" fmla="*/ 14366 h 48459"/>
              <a:gd name="connsiteX21" fmla="*/ 3936 w 43256"/>
              <a:gd name="connsiteY21" fmla="*/ 14229 h 48459"/>
              <a:gd name="connsiteX0" fmla="*/ 1081565 w 2235141"/>
              <a:gd name="connsiteY0" fmla="*/ 1133810 h 1563041"/>
              <a:gd name="connsiteX1" fmla="*/ 614234 w 2235141"/>
              <a:gd name="connsiteY1" fmla="*/ 1563041 h 1563041"/>
              <a:gd name="connsiteX0" fmla="*/ 600739 w 2235141"/>
              <a:gd name="connsiteY0" fmla="*/ 1515826 h 1563041"/>
              <a:gd name="connsiteX1" fmla="*/ 1216054 w 2235141"/>
              <a:gd name="connsiteY1" fmla="*/ 1254841 h 1563041"/>
              <a:gd name="connsiteX0" fmla="*/ 1176159 w 2235141"/>
              <a:gd name="connsiteY0" fmla="*/ 1181251 h 1563041"/>
              <a:gd name="connsiteX1" fmla="*/ 1202382 w 2235141"/>
              <a:gd name="connsiteY1" fmla="*/ 1230643 h 1563041"/>
              <a:gd name="connsiteX2" fmla="*/ 1155117 w 2235141"/>
              <a:gd name="connsiteY2" fmla="*/ 1169734 h 1563041"/>
              <a:gd name="connsiteX0" fmla="*/ 4729 w 43256"/>
              <a:gd name="connsiteY0" fmla="*/ 26036 h 48459"/>
              <a:gd name="connsiteX1" fmla="*/ 2196 w 43256"/>
              <a:gd name="connsiteY1" fmla="*/ 25239 h 48459"/>
              <a:gd name="connsiteX2" fmla="*/ 6964 w 43256"/>
              <a:gd name="connsiteY2" fmla="*/ 34758 h 48459"/>
              <a:gd name="connsiteX3" fmla="*/ 5856 w 43256"/>
              <a:gd name="connsiteY3" fmla="*/ 35139 h 48459"/>
              <a:gd name="connsiteX4" fmla="*/ 16514 w 43256"/>
              <a:gd name="connsiteY4" fmla="*/ 38949 h 48459"/>
              <a:gd name="connsiteX5" fmla="*/ 15846 w 43256"/>
              <a:gd name="connsiteY5" fmla="*/ 37209 h 48459"/>
              <a:gd name="connsiteX6" fmla="*/ 28863 w 43256"/>
              <a:gd name="connsiteY6" fmla="*/ 34610 h 48459"/>
              <a:gd name="connsiteX7" fmla="*/ 28596 w 43256"/>
              <a:gd name="connsiteY7" fmla="*/ 36519 h 48459"/>
              <a:gd name="connsiteX8" fmla="*/ 34165 w 43256"/>
              <a:gd name="connsiteY8" fmla="*/ 22813 h 48459"/>
              <a:gd name="connsiteX9" fmla="*/ 37416 w 43256"/>
              <a:gd name="connsiteY9" fmla="*/ 29949 h 48459"/>
              <a:gd name="connsiteX10" fmla="*/ 41834 w 43256"/>
              <a:gd name="connsiteY10" fmla="*/ 15213 h 48459"/>
              <a:gd name="connsiteX11" fmla="*/ 40386 w 43256"/>
              <a:gd name="connsiteY11" fmla="*/ 17889 h 48459"/>
              <a:gd name="connsiteX12" fmla="*/ 38360 w 43256"/>
              <a:gd name="connsiteY12" fmla="*/ 5285 h 48459"/>
              <a:gd name="connsiteX13" fmla="*/ 38436 w 43256"/>
              <a:gd name="connsiteY13" fmla="*/ 6549 h 48459"/>
              <a:gd name="connsiteX14" fmla="*/ 29114 w 43256"/>
              <a:gd name="connsiteY14" fmla="*/ 3811 h 48459"/>
              <a:gd name="connsiteX15" fmla="*/ 29856 w 43256"/>
              <a:gd name="connsiteY15" fmla="*/ 2199 h 48459"/>
              <a:gd name="connsiteX16" fmla="*/ 22177 w 43256"/>
              <a:gd name="connsiteY16" fmla="*/ 4579 h 48459"/>
              <a:gd name="connsiteX17" fmla="*/ 22536 w 43256"/>
              <a:gd name="connsiteY17" fmla="*/ 3189 h 48459"/>
              <a:gd name="connsiteX18" fmla="*/ 14036 w 43256"/>
              <a:gd name="connsiteY18" fmla="*/ 5051 h 48459"/>
              <a:gd name="connsiteX19" fmla="*/ 15336 w 43256"/>
              <a:gd name="connsiteY19" fmla="*/ 6399 h 48459"/>
              <a:gd name="connsiteX20" fmla="*/ 4163 w 43256"/>
              <a:gd name="connsiteY20" fmla="*/ 15648 h 48459"/>
              <a:gd name="connsiteX21" fmla="*/ 3936 w 43256"/>
              <a:gd name="connsiteY21" fmla="*/ 14229 h 48459"/>
              <a:gd name="connsiteX0" fmla="*/ 3936 w 43256"/>
              <a:gd name="connsiteY0" fmla="*/ 14229 h 46995"/>
              <a:gd name="connsiteX1" fmla="*/ 5659 w 43256"/>
              <a:gd name="connsiteY1" fmla="*/ 6766 h 46995"/>
              <a:gd name="connsiteX2" fmla="*/ 14041 w 43256"/>
              <a:gd name="connsiteY2" fmla="*/ 5061 h 46995"/>
              <a:gd name="connsiteX3" fmla="*/ 22492 w 43256"/>
              <a:gd name="connsiteY3" fmla="*/ 3291 h 46995"/>
              <a:gd name="connsiteX4" fmla="*/ 25785 w 43256"/>
              <a:gd name="connsiteY4" fmla="*/ 59 h 46995"/>
              <a:gd name="connsiteX5" fmla="*/ 29869 w 43256"/>
              <a:gd name="connsiteY5" fmla="*/ 2340 h 46995"/>
              <a:gd name="connsiteX6" fmla="*/ 35499 w 43256"/>
              <a:gd name="connsiteY6" fmla="*/ 549 h 46995"/>
              <a:gd name="connsiteX7" fmla="*/ 38354 w 43256"/>
              <a:gd name="connsiteY7" fmla="*/ 5435 h 46995"/>
              <a:gd name="connsiteX8" fmla="*/ 42018 w 43256"/>
              <a:gd name="connsiteY8" fmla="*/ 10177 h 46995"/>
              <a:gd name="connsiteX9" fmla="*/ 41854 w 43256"/>
              <a:gd name="connsiteY9" fmla="*/ 15319 h 46995"/>
              <a:gd name="connsiteX10" fmla="*/ 43052 w 43256"/>
              <a:gd name="connsiteY10" fmla="*/ 23181 h 46995"/>
              <a:gd name="connsiteX11" fmla="*/ 37440 w 43256"/>
              <a:gd name="connsiteY11" fmla="*/ 30063 h 46995"/>
              <a:gd name="connsiteX12" fmla="*/ 35431 w 43256"/>
              <a:gd name="connsiteY12" fmla="*/ 35960 h 46995"/>
              <a:gd name="connsiteX13" fmla="*/ 28591 w 43256"/>
              <a:gd name="connsiteY13" fmla="*/ 36674 h 46995"/>
              <a:gd name="connsiteX14" fmla="*/ 23703 w 43256"/>
              <a:gd name="connsiteY14" fmla="*/ 42965 h 46995"/>
              <a:gd name="connsiteX15" fmla="*/ 16516 w 43256"/>
              <a:gd name="connsiteY15" fmla="*/ 39125 h 46995"/>
              <a:gd name="connsiteX16" fmla="*/ 5840 w 43256"/>
              <a:gd name="connsiteY16" fmla="*/ 35331 h 46995"/>
              <a:gd name="connsiteX17" fmla="*/ 1146 w 43256"/>
              <a:gd name="connsiteY17" fmla="*/ 31109 h 46995"/>
              <a:gd name="connsiteX18" fmla="*/ 2149 w 43256"/>
              <a:gd name="connsiteY18" fmla="*/ 25410 h 46995"/>
              <a:gd name="connsiteX19" fmla="*/ 31 w 43256"/>
              <a:gd name="connsiteY19" fmla="*/ 19563 h 46995"/>
              <a:gd name="connsiteX20" fmla="*/ 3899 w 43256"/>
              <a:gd name="connsiteY20" fmla="*/ 14366 h 46995"/>
              <a:gd name="connsiteX21" fmla="*/ 3936 w 43256"/>
              <a:gd name="connsiteY21" fmla="*/ 14229 h 46995"/>
              <a:gd name="connsiteX0" fmla="*/ 1081565 w 2235141"/>
              <a:gd name="connsiteY0" fmla="*/ 1133810 h 1515826"/>
              <a:gd name="connsiteX1" fmla="*/ 1100009 w 2235141"/>
              <a:gd name="connsiteY1" fmla="*/ 1201091 h 1515826"/>
              <a:gd name="connsiteX0" fmla="*/ 600739 w 2235141"/>
              <a:gd name="connsiteY0" fmla="*/ 1515826 h 1515826"/>
              <a:gd name="connsiteX1" fmla="*/ 1216054 w 2235141"/>
              <a:gd name="connsiteY1" fmla="*/ 1254841 h 1515826"/>
              <a:gd name="connsiteX0" fmla="*/ 1176159 w 2235141"/>
              <a:gd name="connsiteY0" fmla="*/ 1181251 h 1515826"/>
              <a:gd name="connsiteX1" fmla="*/ 1202382 w 2235141"/>
              <a:gd name="connsiteY1" fmla="*/ 1230643 h 1515826"/>
              <a:gd name="connsiteX2" fmla="*/ 1155117 w 2235141"/>
              <a:gd name="connsiteY2" fmla="*/ 1169734 h 1515826"/>
              <a:gd name="connsiteX0" fmla="*/ 4729 w 43256"/>
              <a:gd name="connsiteY0" fmla="*/ 26036 h 46995"/>
              <a:gd name="connsiteX1" fmla="*/ 2196 w 43256"/>
              <a:gd name="connsiteY1" fmla="*/ 25239 h 46995"/>
              <a:gd name="connsiteX2" fmla="*/ 6964 w 43256"/>
              <a:gd name="connsiteY2" fmla="*/ 34758 h 46995"/>
              <a:gd name="connsiteX3" fmla="*/ 5856 w 43256"/>
              <a:gd name="connsiteY3" fmla="*/ 35139 h 46995"/>
              <a:gd name="connsiteX4" fmla="*/ 16514 w 43256"/>
              <a:gd name="connsiteY4" fmla="*/ 38949 h 46995"/>
              <a:gd name="connsiteX5" fmla="*/ 15846 w 43256"/>
              <a:gd name="connsiteY5" fmla="*/ 37209 h 46995"/>
              <a:gd name="connsiteX6" fmla="*/ 28863 w 43256"/>
              <a:gd name="connsiteY6" fmla="*/ 34610 h 46995"/>
              <a:gd name="connsiteX7" fmla="*/ 28596 w 43256"/>
              <a:gd name="connsiteY7" fmla="*/ 36519 h 46995"/>
              <a:gd name="connsiteX8" fmla="*/ 34165 w 43256"/>
              <a:gd name="connsiteY8" fmla="*/ 22813 h 46995"/>
              <a:gd name="connsiteX9" fmla="*/ 37416 w 43256"/>
              <a:gd name="connsiteY9" fmla="*/ 29949 h 46995"/>
              <a:gd name="connsiteX10" fmla="*/ 41834 w 43256"/>
              <a:gd name="connsiteY10" fmla="*/ 15213 h 46995"/>
              <a:gd name="connsiteX11" fmla="*/ 40386 w 43256"/>
              <a:gd name="connsiteY11" fmla="*/ 17889 h 46995"/>
              <a:gd name="connsiteX12" fmla="*/ 38360 w 43256"/>
              <a:gd name="connsiteY12" fmla="*/ 5285 h 46995"/>
              <a:gd name="connsiteX13" fmla="*/ 38436 w 43256"/>
              <a:gd name="connsiteY13" fmla="*/ 6549 h 46995"/>
              <a:gd name="connsiteX14" fmla="*/ 29114 w 43256"/>
              <a:gd name="connsiteY14" fmla="*/ 3811 h 46995"/>
              <a:gd name="connsiteX15" fmla="*/ 29856 w 43256"/>
              <a:gd name="connsiteY15" fmla="*/ 2199 h 46995"/>
              <a:gd name="connsiteX16" fmla="*/ 22177 w 43256"/>
              <a:gd name="connsiteY16" fmla="*/ 4579 h 46995"/>
              <a:gd name="connsiteX17" fmla="*/ 22536 w 43256"/>
              <a:gd name="connsiteY17" fmla="*/ 3189 h 46995"/>
              <a:gd name="connsiteX18" fmla="*/ 14036 w 43256"/>
              <a:gd name="connsiteY18" fmla="*/ 5051 h 46995"/>
              <a:gd name="connsiteX19" fmla="*/ 15336 w 43256"/>
              <a:gd name="connsiteY19" fmla="*/ 6399 h 46995"/>
              <a:gd name="connsiteX20" fmla="*/ 4163 w 43256"/>
              <a:gd name="connsiteY20" fmla="*/ 15648 h 46995"/>
              <a:gd name="connsiteX21" fmla="*/ 3936 w 43256"/>
              <a:gd name="connsiteY21" fmla="*/ 14229 h 46995"/>
              <a:gd name="connsiteX0" fmla="*/ 3936 w 43256"/>
              <a:gd name="connsiteY0" fmla="*/ 14229 h 43219"/>
              <a:gd name="connsiteX1" fmla="*/ 5659 w 43256"/>
              <a:gd name="connsiteY1" fmla="*/ 6766 h 43219"/>
              <a:gd name="connsiteX2" fmla="*/ 14041 w 43256"/>
              <a:gd name="connsiteY2" fmla="*/ 5061 h 43219"/>
              <a:gd name="connsiteX3" fmla="*/ 22492 w 43256"/>
              <a:gd name="connsiteY3" fmla="*/ 3291 h 43219"/>
              <a:gd name="connsiteX4" fmla="*/ 25785 w 43256"/>
              <a:gd name="connsiteY4" fmla="*/ 59 h 43219"/>
              <a:gd name="connsiteX5" fmla="*/ 29869 w 43256"/>
              <a:gd name="connsiteY5" fmla="*/ 2340 h 43219"/>
              <a:gd name="connsiteX6" fmla="*/ 35499 w 43256"/>
              <a:gd name="connsiteY6" fmla="*/ 549 h 43219"/>
              <a:gd name="connsiteX7" fmla="*/ 38354 w 43256"/>
              <a:gd name="connsiteY7" fmla="*/ 5435 h 43219"/>
              <a:gd name="connsiteX8" fmla="*/ 42018 w 43256"/>
              <a:gd name="connsiteY8" fmla="*/ 10177 h 43219"/>
              <a:gd name="connsiteX9" fmla="*/ 41854 w 43256"/>
              <a:gd name="connsiteY9" fmla="*/ 15319 h 43219"/>
              <a:gd name="connsiteX10" fmla="*/ 43052 w 43256"/>
              <a:gd name="connsiteY10" fmla="*/ 23181 h 43219"/>
              <a:gd name="connsiteX11" fmla="*/ 37440 w 43256"/>
              <a:gd name="connsiteY11" fmla="*/ 30063 h 43219"/>
              <a:gd name="connsiteX12" fmla="*/ 35431 w 43256"/>
              <a:gd name="connsiteY12" fmla="*/ 35960 h 43219"/>
              <a:gd name="connsiteX13" fmla="*/ 28591 w 43256"/>
              <a:gd name="connsiteY13" fmla="*/ 36674 h 43219"/>
              <a:gd name="connsiteX14" fmla="*/ 23703 w 43256"/>
              <a:gd name="connsiteY14" fmla="*/ 42965 h 43219"/>
              <a:gd name="connsiteX15" fmla="*/ 16516 w 43256"/>
              <a:gd name="connsiteY15" fmla="*/ 39125 h 43219"/>
              <a:gd name="connsiteX16" fmla="*/ 5840 w 43256"/>
              <a:gd name="connsiteY16" fmla="*/ 35331 h 43219"/>
              <a:gd name="connsiteX17" fmla="*/ 1146 w 43256"/>
              <a:gd name="connsiteY17" fmla="*/ 31109 h 43219"/>
              <a:gd name="connsiteX18" fmla="*/ 2149 w 43256"/>
              <a:gd name="connsiteY18" fmla="*/ 25410 h 43219"/>
              <a:gd name="connsiteX19" fmla="*/ 31 w 43256"/>
              <a:gd name="connsiteY19" fmla="*/ 19563 h 43219"/>
              <a:gd name="connsiteX20" fmla="*/ 3899 w 43256"/>
              <a:gd name="connsiteY20" fmla="*/ 14366 h 43219"/>
              <a:gd name="connsiteX21" fmla="*/ 3936 w 43256"/>
              <a:gd name="connsiteY21" fmla="*/ 14229 h 43219"/>
              <a:gd name="connsiteX0" fmla="*/ 1081565 w 2235141"/>
              <a:gd name="connsiteY0" fmla="*/ 1133810 h 1394031"/>
              <a:gd name="connsiteX1" fmla="*/ 1100009 w 2235141"/>
              <a:gd name="connsiteY1" fmla="*/ 1201091 h 1394031"/>
              <a:gd name="connsiteX0" fmla="*/ 1134139 w 2235141"/>
              <a:gd name="connsiteY0" fmla="*/ 1182451 h 1394031"/>
              <a:gd name="connsiteX1" fmla="*/ 1216054 w 2235141"/>
              <a:gd name="connsiteY1" fmla="*/ 1254841 h 1394031"/>
              <a:gd name="connsiteX0" fmla="*/ 1176159 w 2235141"/>
              <a:gd name="connsiteY0" fmla="*/ 1181251 h 1394031"/>
              <a:gd name="connsiteX1" fmla="*/ 1202382 w 2235141"/>
              <a:gd name="connsiteY1" fmla="*/ 1230643 h 1394031"/>
              <a:gd name="connsiteX2" fmla="*/ 1155117 w 2235141"/>
              <a:gd name="connsiteY2" fmla="*/ 1169734 h 1394031"/>
              <a:gd name="connsiteX0" fmla="*/ 4729 w 43256"/>
              <a:gd name="connsiteY0" fmla="*/ 26036 h 43219"/>
              <a:gd name="connsiteX1" fmla="*/ 2196 w 43256"/>
              <a:gd name="connsiteY1" fmla="*/ 25239 h 43219"/>
              <a:gd name="connsiteX2" fmla="*/ 6964 w 43256"/>
              <a:gd name="connsiteY2" fmla="*/ 34758 h 43219"/>
              <a:gd name="connsiteX3" fmla="*/ 5856 w 43256"/>
              <a:gd name="connsiteY3" fmla="*/ 35139 h 43219"/>
              <a:gd name="connsiteX4" fmla="*/ 16514 w 43256"/>
              <a:gd name="connsiteY4" fmla="*/ 38949 h 43219"/>
              <a:gd name="connsiteX5" fmla="*/ 15846 w 43256"/>
              <a:gd name="connsiteY5" fmla="*/ 37209 h 43219"/>
              <a:gd name="connsiteX6" fmla="*/ 28863 w 43256"/>
              <a:gd name="connsiteY6" fmla="*/ 34610 h 43219"/>
              <a:gd name="connsiteX7" fmla="*/ 28596 w 43256"/>
              <a:gd name="connsiteY7" fmla="*/ 36519 h 43219"/>
              <a:gd name="connsiteX8" fmla="*/ 34165 w 43256"/>
              <a:gd name="connsiteY8" fmla="*/ 22813 h 43219"/>
              <a:gd name="connsiteX9" fmla="*/ 37416 w 43256"/>
              <a:gd name="connsiteY9" fmla="*/ 29949 h 43219"/>
              <a:gd name="connsiteX10" fmla="*/ 41834 w 43256"/>
              <a:gd name="connsiteY10" fmla="*/ 15213 h 43219"/>
              <a:gd name="connsiteX11" fmla="*/ 40386 w 43256"/>
              <a:gd name="connsiteY11" fmla="*/ 17889 h 43219"/>
              <a:gd name="connsiteX12" fmla="*/ 38360 w 43256"/>
              <a:gd name="connsiteY12" fmla="*/ 5285 h 43219"/>
              <a:gd name="connsiteX13" fmla="*/ 38436 w 43256"/>
              <a:gd name="connsiteY13" fmla="*/ 6549 h 43219"/>
              <a:gd name="connsiteX14" fmla="*/ 29114 w 43256"/>
              <a:gd name="connsiteY14" fmla="*/ 3811 h 43219"/>
              <a:gd name="connsiteX15" fmla="*/ 29856 w 43256"/>
              <a:gd name="connsiteY15" fmla="*/ 2199 h 43219"/>
              <a:gd name="connsiteX16" fmla="*/ 22177 w 43256"/>
              <a:gd name="connsiteY16" fmla="*/ 4579 h 43219"/>
              <a:gd name="connsiteX17" fmla="*/ 22536 w 43256"/>
              <a:gd name="connsiteY17" fmla="*/ 3189 h 43219"/>
              <a:gd name="connsiteX18" fmla="*/ 14036 w 43256"/>
              <a:gd name="connsiteY18" fmla="*/ 5051 h 43219"/>
              <a:gd name="connsiteX19" fmla="*/ 15336 w 43256"/>
              <a:gd name="connsiteY19" fmla="*/ 6399 h 43219"/>
              <a:gd name="connsiteX20" fmla="*/ 4163 w 43256"/>
              <a:gd name="connsiteY20" fmla="*/ 15648 h 43219"/>
              <a:gd name="connsiteX21" fmla="*/ 3936 w 43256"/>
              <a:gd name="connsiteY21" fmla="*/ 14229 h 43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256" h="43219">
                <a:moveTo>
                  <a:pt x="3936" y="14229"/>
                </a:moveTo>
                <a:cubicBezTo>
                  <a:pt x="3665" y="11516"/>
                  <a:pt x="4297" y="8780"/>
                  <a:pt x="5659" y="6766"/>
                </a:cubicBezTo>
                <a:cubicBezTo>
                  <a:pt x="7811" y="3585"/>
                  <a:pt x="11300" y="2876"/>
                  <a:pt x="14041" y="5061"/>
                </a:cubicBezTo>
                <a:cubicBezTo>
                  <a:pt x="15714" y="768"/>
                  <a:pt x="19950" y="-119"/>
                  <a:pt x="22492" y="3291"/>
                </a:cubicBezTo>
                <a:cubicBezTo>
                  <a:pt x="23133" y="1542"/>
                  <a:pt x="24364" y="333"/>
                  <a:pt x="25785" y="59"/>
                </a:cubicBezTo>
                <a:cubicBezTo>
                  <a:pt x="27349" y="-243"/>
                  <a:pt x="28911" y="629"/>
                  <a:pt x="29869" y="2340"/>
                </a:cubicBezTo>
                <a:cubicBezTo>
                  <a:pt x="31251" y="126"/>
                  <a:pt x="33537" y="-601"/>
                  <a:pt x="35499" y="549"/>
                </a:cubicBezTo>
                <a:cubicBezTo>
                  <a:pt x="36994" y="1425"/>
                  <a:pt x="38066" y="3259"/>
                  <a:pt x="38354" y="5435"/>
                </a:cubicBezTo>
                <a:cubicBezTo>
                  <a:pt x="40082" y="6077"/>
                  <a:pt x="41458" y="7857"/>
                  <a:pt x="42018" y="10177"/>
                </a:cubicBezTo>
                <a:cubicBezTo>
                  <a:pt x="42425" y="11861"/>
                  <a:pt x="42367" y="13690"/>
                  <a:pt x="41854" y="15319"/>
                </a:cubicBezTo>
                <a:cubicBezTo>
                  <a:pt x="43115" y="17553"/>
                  <a:pt x="43556" y="20449"/>
                  <a:pt x="43052" y="23181"/>
                </a:cubicBezTo>
                <a:cubicBezTo>
                  <a:pt x="42382" y="26813"/>
                  <a:pt x="40164" y="29533"/>
                  <a:pt x="37440" y="30063"/>
                </a:cubicBezTo>
                <a:cubicBezTo>
                  <a:pt x="37427" y="32330"/>
                  <a:pt x="36694" y="34480"/>
                  <a:pt x="35431" y="35960"/>
                </a:cubicBezTo>
                <a:cubicBezTo>
                  <a:pt x="33512" y="38209"/>
                  <a:pt x="30740" y="38498"/>
                  <a:pt x="28591" y="36674"/>
                </a:cubicBezTo>
                <a:cubicBezTo>
                  <a:pt x="27896" y="39807"/>
                  <a:pt x="26035" y="42202"/>
                  <a:pt x="23703" y="42965"/>
                </a:cubicBezTo>
                <a:cubicBezTo>
                  <a:pt x="20955" y="43864"/>
                  <a:pt x="18087" y="42332"/>
                  <a:pt x="16516" y="39125"/>
                </a:cubicBezTo>
                <a:cubicBezTo>
                  <a:pt x="12808" y="42169"/>
                  <a:pt x="7992" y="40458"/>
                  <a:pt x="5840" y="35331"/>
                </a:cubicBezTo>
                <a:cubicBezTo>
                  <a:pt x="3726" y="35668"/>
                  <a:pt x="1741" y="33883"/>
                  <a:pt x="1146" y="31109"/>
                </a:cubicBezTo>
                <a:cubicBezTo>
                  <a:pt x="715" y="29102"/>
                  <a:pt x="1096" y="26936"/>
                  <a:pt x="2149" y="25410"/>
                </a:cubicBezTo>
                <a:cubicBezTo>
                  <a:pt x="655" y="24213"/>
                  <a:pt x="-177" y="21916"/>
                  <a:pt x="31" y="19563"/>
                </a:cubicBezTo>
                <a:cubicBezTo>
                  <a:pt x="275" y="16808"/>
                  <a:pt x="1881" y="14650"/>
                  <a:pt x="3899" y="14366"/>
                </a:cubicBezTo>
                <a:cubicBezTo>
                  <a:pt x="3911" y="14320"/>
                  <a:pt x="3924" y="14275"/>
                  <a:pt x="3936" y="14229"/>
                </a:cubicBezTo>
                <a:close/>
              </a:path>
              <a:path w="2235141" h="1394031">
                <a:moveTo>
                  <a:pt x="1081565" y="1133810"/>
                </a:moveTo>
                <a:lnTo>
                  <a:pt x="1100009" y="1201091"/>
                </a:lnTo>
              </a:path>
              <a:path w="2235141" h="1394031">
                <a:moveTo>
                  <a:pt x="1134139" y="1182451"/>
                </a:moveTo>
                <a:lnTo>
                  <a:pt x="1216054" y="1254841"/>
                </a:lnTo>
              </a:path>
              <a:path w="2235141" h="1394031">
                <a:moveTo>
                  <a:pt x="1176159" y="1181251"/>
                </a:moveTo>
                <a:cubicBezTo>
                  <a:pt x="1188075" y="1181840"/>
                  <a:pt x="1190466" y="1230054"/>
                  <a:pt x="1202382" y="1230643"/>
                </a:cubicBezTo>
                <a:lnTo>
                  <a:pt x="1155117" y="1169734"/>
                </a:lnTo>
              </a:path>
              <a:path w="43256" h="43219" fill="none" extrusionOk="0">
                <a:moveTo>
                  <a:pt x="4729" y="26036"/>
                </a:moveTo>
                <a:cubicBezTo>
                  <a:pt x="3845" y="26130"/>
                  <a:pt x="2961" y="25852"/>
                  <a:pt x="2196" y="25239"/>
                </a:cubicBezTo>
                <a:moveTo>
                  <a:pt x="6964" y="34758"/>
                </a:moveTo>
                <a:cubicBezTo>
                  <a:pt x="6609" y="34951"/>
                  <a:pt x="6236" y="35079"/>
                  <a:pt x="5856" y="35139"/>
                </a:cubicBezTo>
                <a:moveTo>
                  <a:pt x="16514" y="38949"/>
                </a:moveTo>
                <a:cubicBezTo>
                  <a:pt x="16247" y="38403"/>
                  <a:pt x="16023" y="37820"/>
                  <a:pt x="15846" y="37209"/>
                </a:cubicBezTo>
                <a:moveTo>
                  <a:pt x="28863" y="34610"/>
                </a:moveTo>
                <a:cubicBezTo>
                  <a:pt x="28824" y="35257"/>
                  <a:pt x="28734" y="35897"/>
                  <a:pt x="28596" y="36519"/>
                </a:cubicBezTo>
                <a:moveTo>
                  <a:pt x="34165" y="22813"/>
                </a:moveTo>
                <a:cubicBezTo>
                  <a:pt x="36169" y="24141"/>
                  <a:pt x="37434" y="26917"/>
                  <a:pt x="37416" y="29949"/>
                </a:cubicBezTo>
                <a:moveTo>
                  <a:pt x="41834" y="15213"/>
                </a:moveTo>
                <a:cubicBezTo>
                  <a:pt x="41509" y="16245"/>
                  <a:pt x="41014" y="17161"/>
                  <a:pt x="40386" y="17889"/>
                </a:cubicBezTo>
                <a:moveTo>
                  <a:pt x="38360" y="5285"/>
                </a:moveTo>
                <a:cubicBezTo>
                  <a:pt x="38415" y="5702"/>
                  <a:pt x="38441" y="6125"/>
                  <a:pt x="38436" y="6549"/>
                </a:cubicBezTo>
                <a:moveTo>
                  <a:pt x="29114" y="3811"/>
                </a:moveTo>
                <a:cubicBezTo>
                  <a:pt x="29303" y="3228"/>
                  <a:pt x="29552" y="2685"/>
                  <a:pt x="29856" y="2199"/>
                </a:cubicBezTo>
                <a:moveTo>
                  <a:pt x="22177" y="4579"/>
                </a:moveTo>
                <a:cubicBezTo>
                  <a:pt x="22254" y="4097"/>
                  <a:pt x="22375" y="3630"/>
                  <a:pt x="22536" y="3189"/>
                </a:cubicBezTo>
                <a:moveTo>
                  <a:pt x="14036" y="5051"/>
                </a:moveTo>
                <a:cubicBezTo>
                  <a:pt x="14508" y="5427"/>
                  <a:pt x="14944" y="5880"/>
                  <a:pt x="15336" y="6399"/>
                </a:cubicBezTo>
                <a:moveTo>
                  <a:pt x="4163" y="15648"/>
                </a:moveTo>
                <a:cubicBezTo>
                  <a:pt x="4060" y="15184"/>
                  <a:pt x="3984" y="14710"/>
                  <a:pt x="3936" y="1422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Интернет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11760" y="116632"/>
            <a:ext cx="655272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Схема организации оценки результативности научных организаций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7240" y="1052736"/>
            <a:ext cx="2448272" cy="15121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Научные организации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9025" y="2642642"/>
            <a:ext cx="2448272" cy="15270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Федеральные органы исполнительной власти</a:t>
            </a:r>
            <a:endParaRPr lang="ru-RU" sz="20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9717" y="3661907"/>
            <a:ext cx="2448272" cy="152702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Минобрнауки России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311627" y="1604814"/>
            <a:ext cx="2448272" cy="15956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Федеральная служба по надзору в сфере образования и науки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9025" y="4288636"/>
            <a:ext cx="2448272" cy="83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Ведомственная комиссия по оценке результативности</a:t>
            </a: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280811" y="5517232"/>
            <a:ext cx="2448272" cy="832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Межведомственная комиссия</a:t>
            </a:r>
            <a:endParaRPr lang="ru-RU" dirty="0"/>
          </a:p>
        </p:txBody>
      </p:sp>
      <p:cxnSp>
        <p:nvCxnSpPr>
          <p:cNvPr id="15" name="Соединительная линия уступом 14"/>
          <p:cNvCxnSpPr>
            <a:stCxn id="4" idx="3"/>
            <a:endCxn id="11" idx="1"/>
          </p:cNvCxnSpPr>
          <p:nvPr/>
        </p:nvCxnSpPr>
        <p:spPr>
          <a:xfrm>
            <a:off x="2665512" y="1808820"/>
            <a:ext cx="3646115" cy="593800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09803" y="1270211"/>
            <a:ext cx="20116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70C0"/>
                </a:solidFill>
              </a:rPr>
              <a:t>Ежегодное предоставление сведений (мониторинг)</a:t>
            </a:r>
            <a:endParaRPr lang="ru-RU" sz="1600" dirty="0">
              <a:solidFill>
                <a:srgbClr val="0070C0"/>
              </a:solidFill>
            </a:endParaRPr>
          </a:p>
        </p:txBody>
      </p:sp>
      <p:cxnSp>
        <p:nvCxnSpPr>
          <p:cNvPr id="31" name="Соединительная линия уступом 30"/>
          <p:cNvCxnSpPr>
            <a:stCxn id="9" idx="3"/>
          </p:cNvCxnSpPr>
          <p:nvPr/>
        </p:nvCxnSpPr>
        <p:spPr>
          <a:xfrm flipV="1">
            <a:off x="2647297" y="2564904"/>
            <a:ext cx="3664330" cy="841251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88569" y="2564904"/>
            <a:ext cx="1636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rgbClr val="0070C0"/>
                </a:solidFill>
              </a:defRPr>
            </a:lvl1pPr>
          </a:lstStyle>
          <a:p>
            <a:r>
              <a:rPr lang="ru-RU" dirty="0"/>
              <a:t>Ежегодное подтверждение сведений</a:t>
            </a:r>
          </a:p>
        </p:txBody>
      </p:sp>
      <p:cxnSp>
        <p:nvCxnSpPr>
          <p:cNvPr id="36" name="Прямая со стрелкой 35"/>
          <p:cNvCxnSpPr>
            <a:stCxn id="11" idx="2"/>
            <a:endCxn id="10" idx="0"/>
          </p:cNvCxnSpPr>
          <p:nvPr/>
        </p:nvCxnSpPr>
        <p:spPr>
          <a:xfrm flipH="1">
            <a:off x="7533853" y="3200426"/>
            <a:ext cx="1910" cy="461481"/>
          </a:xfrm>
          <a:prstGeom prst="straightConnector1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2987824" y="5269850"/>
            <a:ext cx="2848880" cy="535414"/>
          </a:xfrm>
          <a:prstGeom prst="rect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Перечень референтных групп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987824" y="6093296"/>
            <a:ext cx="2848880" cy="535414"/>
          </a:xfrm>
          <a:prstGeom prst="rect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Минимальные значения показателей результативности</a:t>
            </a:r>
          </a:p>
        </p:txBody>
      </p:sp>
      <p:cxnSp>
        <p:nvCxnSpPr>
          <p:cNvPr id="40" name="Соединительная линия уступом 39"/>
          <p:cNvCxnSpPr>
            <a:stCxn id="14" idx="1"/>
            <a:endCxn id="37" idx="3"/>
          </p:cNvCxnSpPr>
          <p:nvPr/>
        </p:nvCxnSpPr>
        <p:spPr>
          <a:xfrm rot="10800000">
            <a:off x="5836705" y="5537557"/>
            <a:ext cx="444107" cy="396044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>
            <a:stCxn id="14" idx="1"/>
            <a:endCxn id="39" idx="3"/>
          </p:cNvCxnSpPr>
          <p:nvPr/>
        </p:nvCxnSpPr>
        <p:spPr>
          <a:xfrm rot="10800000" flipV="1">
            <a:off x="5836705" y="5933601"/>
            <a:ext cx="444107" cy="427402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199025" y="5196433"/>
            <a:ext cx="2448272" cy="495748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Экспертная оценка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99025" y="5738589"/>
            <a:ext cx="2448272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Сопоставление в референтной группе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97537" y="6290270"/>
            <a:ext cx="2448272" cy="44134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1"/>
            </a:solidFill>
            <a:prstDash val="soli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Анализ по подразделениям</a:t>
            </a:r>
          </a:p>
        </p:txBody>
      </p:sp>
      <p:cxnSp>
        <p:nvCxnSpPr>
          <p:cNvPr id="48" name="Соединительная линия уступом 47"/>
          <p:cNvCxnSpPr>
            <a:stCxn id="37" idx="1"/>
            <a:endCxn id="45" idx="3"/>
          </p:cNvCxnSpPr>
          <p:nvPr/>
        </p:nvCxnSpPr>
        <p:spPr>
          <a:xfrm rot="10800000" flipV="1">
            <a:off x="2647298" y="5537557"/>
            <a:ext cx="340527" cy="453060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Соединительная линия уступом 49"/>
          <p:cNvCxnSpPr>
            <a:stCxn id="39" idx="1"/>
            <a:endCxn id="45" idx="3"/>
          </p:cNvCxnSpPr>
          <p:nvPr/>
        </p:nvCxnSpPr>
        <p:spPr>
          <a:xfrm rot="10800000">
            <a:off x="2647298" y="5990617"/>
            <a:ext cx="340527" cy="370386"/>
          </a:xfrm>
          <a:prstGeom prst="bentConnector3">
            <a:avLst/>
          </a:prstGeom>
          <a:ln w="41275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4" name="Группа 133"/>
          <p:cNvGrpSpPr/>
          <p:nvPr/>
        </p:nvGrpSpPr>
        <p:grpSpPr>
          <a:xfrm>
            <a:off x="2645809" y="2105720"/>
            <a:ext cx="486031" cy="926288"/>
            <a:chOff x="2645809" y="2105720"/>
            <a:chExt cx="486031" cy="92628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>
              <a:off x="2645809" y="2105720"/>
              <a:ext cx="486031" cy="0"/>
            </a:xfrm>
            <a:prstGeom prst="line">
              <a:avLst/>
            </a:prstGeom>
            <a:ln w="412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Прямая соединительная линия 127"/>
            <p:cNvCxnSpPr/>
            <p:nvPr/>
          </p:nvCxnSpPr>
          <p:spPr>
            <a:xfrm>
              <a:off x="3131840" y="2105720"/>
              <a:ext cx="0" cy="926288"/>
            </a:xfrm>
            <a:prstGeom prst="line">
              <a:avLst/>
            </a:prstGeom>
            <a:ln w="41275">
              <a:solidFill>
                <a:srgbClr val="C00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Прямая соединительная линия 129"/>
            <p:cNvCxnSpPr/>
            <p:nvPr/>
          </p:nvCxnSpPr>
          <p:spPr>
            <a:xfrm flipH="1">
              <a:off x="2645809" y="3032008"/>
              <a:ext cx="486031" cy="0"/>
            </a:xfrm>
            <a:prstGeom prst="line">
              <a:avLst/>
            </a:prstGeom>
            <a:ln w="41275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8" name="Соединительная линия уступом 137"/>
          <p:cNvCxnSpPr/>
          <p:nvPr/>
        </p:nvCxnSpPr>
        <p:spPr>
          <a:xfrm>
            <a:off x="2665512" y="3789040"/>
            <a:ext cx="3615300" cy="1008112"/>
          </a:xfrm>
          <a:prstGeom prst="bentConnector3">
            <a:avLst/>
          </a:prstGeom>
          <a:ln w="412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775514" y="3877280"/>
            <a:ext cx="1636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rgbClr val="0070C0"/>
                </a:solidFill>
              </a:defRPr>
            </a:lvl1pPr>
          </a:lstStyle>
          <a:p>
            <a:r>
              <a:rPr lang="ru-RU" dirty="0" smtClean="0">
                <a:solidFill>
                  <a:srgbClr val="C00000"/>
                </a:solidFill>
              </a:rPr>
              <a:t>Результаты оценки (раз в 5 лет)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70709" y="2111286"/>
            <a:ext cx="12084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600">
                <a:solidFill>
                  <a:srgbClr val="0070C0"/>
                </a:solidFill>
              </a:defRPr>
            </a:lvl1pPr>
          </a:lstStyle>
          <a:p>
            <a:r>
              <a:rPr lang="ru-RU" dirty="0" smtClean="0">
                <a:solidFill>
                  <a:srgbClr val="C00000"/>
                </a:solidFill>
              </a:rPr>
              <a:t>Сведения о результатах (раз в 5 лет)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140" name="Прямая со стрелкой 139"/>
          <p:cNvCxnSpPr/>
          <p:nvPr/>
        </p:nvCxnSpPr>
        <p:spPr>
          <a:xfrm>
            <a:off x="7092280" y="5196433"/>
            <a:ext cx="0" cy="320799"/>
          </a:xfrm>
          <a:prstGeom prst="straightConnector1">
            <a:avLst/>
          </a:prstGeom>
          <a:ln w="412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flipV="1">
            <a:off x="8172400" y="5196434"/>
            <a:ext cx="0" cy="320798"/>
          </a:xfrm>
          <a:prstGeom prst="straightConnector1">
            <a:avLst/>
          </a:prstGeom>
          <a:ln w="412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 flipH="1">
            <a:off x="5796136" y="4293096"/>
            <a:ext cx="513581" cy="0"/>
          </a:xfrm>
          <a:prstGeom prst="straightConnector1">
            <a:avLst/>
          </a:prstGeom>
          <a:ln w="41275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4506069" y="3790781"/>
            <a:ext cx="2010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</a:rPr>
              <a:t>Публикация </a:t>
            </a:r>
            <a:r>
              <a:rPr lang="ru-RU" sz="1200" dirty="0" err="1" smtClean="0">
                <a:solidFill>
                  <a:srgbClr val="00B050"/>
                </a:solidFill>
              </a:rPr>
              <a:t>деперсонифицированной</a:t>
            </a:r>
            <a:r>
              <a:rPr lang="ru-RU" sz="1200" dirty="0" smtClean="0">
                <a:solidFill>
                  <a:srgbClr val="00B050"/>
                </a:solidFill>
              </a:rPr>
              <a:t> информации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152" name="Овал 151"/>
          <p:cNvSpPr/>
          <p:nvPr/>
        </p:nvSpPr>
        <p:spPr>
          <a:xfrm>
            <a:off x="2479867" y="197527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5688124" y="2315292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2987826" y="1943984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2436393" y="4199410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8" name="Овал 97"/>
          <p:cNvSpPr/>
          <p:nvPr/>
        </p:nvSpPr>
        <p:spPr>
          <a:xfrm>
            <a:off x="2444674" y="5188933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Овал 98"/>
          <p:cNvSpPr/>
          <p:nvPr/>
        </p:nvSpPr>
        <p:spPr>
          <a:xfrm>
            <a:off x="5626575" y="5006730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100" name="Овал 99"/>
          <p:cNvSpPr/>
          <p:nvPr/>
        </p:nvSpPr>
        <p:spPr>
          <a:xfrm>
            <a:off x="8559522" y="5373208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8590338" y="5735210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2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6632"/>
            <a:ext cx="655272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Система нормативных актов, регулирующих оценку результативности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9512" y="1222189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096" y="1124744"/>
            <a:ext cx="84938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ПРАВИЛА ОЦЕНКИ И МОНИТОРИНГА РЕЗУЛЬТАТИВНОСТИ ДЕЯТЕЛЬНОСТИ НАУЧНЫХ ОРГАНИЗАЦИЙ, ВЫПОЛНЯЮЩИХ НАУЧНО-ИССЛЕДОВАТЕЛЬСКИЕ, ОПЫТНО-КОНСТРУКТОРСКИЕ И ТЕХНОЛОГИЧЕСКИЕ РАБОТЫ ГРАЖДАНСКОГО НАЗНАЧЕНИЯ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Постановление Правительства Российской Федерации от 8 апреля 2009 г. </a:t>
            </a:r>
            <a:r>
              <a:rPr lang="ru-RU" dirty="0">
                <a:solidFill>
                  <a:srgbClr val="C00000"/>
                </a:solidFill>
              </a:rPr>
              <a:t>№</a:t>
            </a:r>
            <a:r>
              <a:rPr lang="ru-RU" dirty="0" smtClean="0">
                <a:solidFill>
                  <a:srgbClr val="C00000"/>
                </a:solidFill>
              </a:rPr>
              <a:t>312 в </a:t>
            </a:r>
            <a:r>
              <a:rPr lang="ru-RU" dirty="0">
                <a:solidFill>
                  <a:srgbClr val="C00000"/>
                </a:solidFill>
              </a:rPr>
              <a:t>ред. Постановления Правительства РФ от </a:t>
            </a:r>
            <a:r>
              <a:rPr lang="ru-RU" dirty="0" smtClean="0">
                <a:solidFill>
                  <a:srgbClr val="C00000"/>
                </a:solidFill>
              </a:rPr>
              <a:t>01 ноября 2013 № </a:t>
            </a:r>
            <a:r>
              <a:rPr lang="ru-RU" dirty="0">
                <a:solidFill>
                  <a:srgbClr val="C00000"/>
                </a:solidFill>
              </a:rPr>
              <a:t>979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3079" y="2780928"/>
            <a:ext cx="84938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>
                <a:solidFill>
                  <a:schemeClr val="accent1">
                    <a:lumMod val="50000"/>
                  </a:schemeClr>
                </a:solidFill>
              </a:rPr>
              <a:t>Порядок предоставления научными организациями, выполняющими научно-исследовательские, опытно-конструкторские и технологические работы гражданского назначения, сведений о результатах их деятельности и порядок подтверждения указанных сведений федеральными органами исполнительной власти в целях мониторинга </a:t>
            </a:r>
          </a:p>
          <a:p>
            <a:r>
              <a:rPr lang="ru-RU" dirty="0">
                <a:solidFill>
                  <a:srgbClr val="C00000"/>
                </a:solidFill>
              </a:rPr>
              <a:t>Приказ Минобрнауки России №162 от 5 марта 2014 г.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sz="1200" dirty="0" smtClean="0">
                <a:solidFill>
                  <a:srgbClr val="C00000"/>
                </a:solidFill>
              </a:rPr>
              <a:t>Зарегистрировано </a:t>
            </a:r>
            <a:r>
              <a:rPr lang="ru-RU" sz="1200" dirty="0">
                <a:solidFill>
                  <a:srgbClr val="C00000"/>
                </a:solidFill>
              </a:rPr>
              <a:t>в Минюсте России 29 апреля 2014 г. </a:t>
            </a:r>
            <a:r>
              <a:rPr lang="ru-RU" sz="1200" dirty="0" smtClean="0">
                <a:solidFill>
                  <a:srgbClr val="C00000"/>
                </a:solidFill>
              </a:rPr>
              <a:t>№ </a:t>
            </a:r>
            <a:r>
              <a:rPr lang="ru-RU" sz="1200" dirty="0">
                <a:solidFill>
                  <a:srgbClr val="C00000"/>
                </a:solidFill>
              </a:rPr>
              <a:t>32134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9512" y="2852936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463" y="4759984"/>
            <a:ext cx="849387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Порядок предоставления научными организациями, выполняющими научно-исследовательские, опытно-конструкторские и технологические работы гражданского назначения, сведений о результатах их деятельности в целях оценки</a:t>
            </a:r>
          </a:p>
          <a:p>
            <a:r>
              <a:rPr lang="ru-RU" dirty="0">
                <a:solidFill>
                  <a:srgbClr val="C00000"/>
                </a:solidFill>
              </a:rPr>
              <a:t>Приказ Минобрнауки России №162 от 5 марта 2014 г. </a:t>
            </a:r>
          </a:p>
          <a:p>
            <a:r>
              <a:rPr lang="ru-RU" sz="1200" dirty="0">
                <a:solidFill>
                  <a:srgbClr val="C00000"/>
                </a:solidFill>
              </a:rPr>
              <a:t>Зарегистрировано в Минюсте России 29 апреля 2014 г. № 32134</a:t>
            </a:r>
          </a:p>
        </p:txBody>
      </p:sp>
      <p:sp>
        <p:nvSpPr>
          <p:cNvPr id="10" name="Овал 9"/>
          <p:cNvSpPr/>
          <p:nvPr/>
        </p:nvSpPr>
        <p:spPr>
          <a:xfrm>
            <a:off x="225976" y="4822589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3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14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16632"/>
            <a:ext cx="655272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Система нормативных актов, регулирующих оценку результативности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79512" y="1124744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4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731" y="1052736"/>
            <a:ext cx="84938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состав сведений о результатах деятельности научных организаций, выполняющих </a:t>
            </a:r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НИОКТР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гражданского </a:t>
            </a:r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назначения</a:t>
            </a:r>
          </a:p>
          <a:p>
            <a:r>
              <a:rPr lang="ru-RU" dirty="0">
                <a:solidFill>
                  <a:srgbClr val="C00000"/>
                </a:solidFill>
              </a:rPr>
              <a:t>Приказ Минобрнауки России №162 от 5 марта 2014 г. </a:t>
            </a:r>
          </a:p>
          <a:p>
            <a:r>
              <a:rPr lang="ru-RU" sz="1200" dirty="0">
                <a:solidFill>
                  <a:srgbClr val="C00000"/>
                </a:solidFill>
              </a:rPr>
              <a:t>Зарегистрировано в Минюсте России 29 апреля 2014 г. № 32134</a:t>
            </a:r>
          </a:p>
        </p:txBody>
      </p:sp>
      <p:sp>
        <p:nvSpPr>
          <p:cNvPr id="8" name="Овал 7"/>
          <p:cNvSpPr/>
          <p:nvPr/>
        </p:nvSpPr>
        <p:spPr>
          <a:xfrm>
            <a:off x="179512" y="2348880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5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1224" y="2239704"/>
            <a:ext cx="8493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типовое положение о комиссии по оценке результативности деятельности научных организаций, выполняющих </a:t>
            </a:r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НИОКТР гражданского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назначения </a:t>
            </a:r>
            <a:endParaRPr lang="ru-RU" cap="all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Приказ Минобрнауки России №161 от 5 марта 2014 г.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sz="1200" dirty="0" smtClean="0">
                <a:solidFill>
                  <a:srgbClr val="C00000"/>
                </a:solidFill>
              </a:rPr>
              <a:t>Зарегистрировано в Минюсте </a:t>
            </a:r>
            <a:r>
              <a:rPr lang="ru-RU" sz="1200" dirty="0">
                <a:solidFill>
                  <a:srgbClr val="C00000"/>
                </a:solidFill>
              </a:rPr>
              <a:t>России </a:t>
            </a:r>
            <a:r>
              <a:rPr lang="ru-RU" sz="1200" dirty="0" smtClean="0">
                <a:solidFill>
                  <a:srgbClr val="C00000"/>
                </a:solidFill>
              </a:rPr>
              <a:t>17 июня 2014 № </a:t>
            </a:r>
            <a:r>
              <a:rPr lang="ru-RU" sz="1200" dirty="0">
                <a:solidFill>
                  <a:srgbClr val="C00000"/>
                </a:solidFill>
              </a:rPr>
              <a:t>32702</a:t>
            </a:r>
          </a:p>
        </p:txBody>
      </p:sp>
      <p:sp>
        <p:nvSpPr>
          <p:cNvPr id="10" name="Овал 9"/>
          <p:cNvSpPr/>
          <p:nvPr/>
        </p:nvSpPr>
        <p:spPr>
          <a:xfrm>
            <a:off x="199381" y="3545223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6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91578" y="4814517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7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9512" y="5887114"/>
            <a:ext cx="339121" cy="33460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8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291" y="3624699"/>
            <a:ext cx="84938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типовая методика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оценки результативности деятельности научных организаций, выполняющих </a:t>
            </a:r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НИОКТР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гражданского назначения </a:t>
            </a:r>
            <a:endParaRPr lang="ru-RU" cap="all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Приказ Минобрнауки России №161 от 5 марта 2014 г. 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sz="1200" dirty="0">
                <a:solidFill>
                  <a:srgbClr val="C00000"/>
                </a:solidFill>
              </a:rPr>
              <a:t>Зарегистрировано в Минюсте России 17 июня 2014 № 32702</a:t>
            </a: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6396" y="4736177"/>
            <a:ext cx="84938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Положение о межведомственной комиссии по оценке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результативности деятельности научных </a:t>
            </a:r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организаций</a:t>
            </a:r>
          </a:p>
          <a:p>
            <a:pPr lvl="0"/>
            <a:r>
              <a:rPr lang="ru-RU" dirty="0">
                <a:solidFill>
                  <a:srgbClr val="C00000"/>
                </a:solidFill>
              </a:rPr>
              <a:t>Приказ Минобрнауки России </a:t>
            </a:r>
            <a:r>
              <a:rPr lang="ru-RU" dirty="0" smtClean="0">
                <a:solidFill>
                  <a:srgbClr val="C00000"/>
                </a:solidFill>
              </a:rPr>
              <a:t>№305 от 10 апреля </a:t>
            </a:r>
            <a:r>
              <a:rPr lang="ru-RU" dirty="0">
                <a:solidFill>
                  <a:srgbClr val="C00000"/>
                </a:solidFill>
              </a:rPr>
              <a:t>2014 г. </a:t>
            </a:r>
          </a:p>
          <a:p>
            <a:pPr lvl="0"/>
            <a:r>
              <a:rPr lang="ru-RU" sz="1200" dirty="0">
                <a:solidFill>
                  <a:srgbClr val="C00000"/>
                </a:solidFill>
              </a:rPr>
              <a:t>Зарегистрировано в Минюсте России </a:t>
            </a:r>
            <a:r>
              <a:rPr lang="ru-RU" sz="1200" dirty="0" smtClean="0">
                <a:solidFill>
                  <a:srgbClr val="C00000"/>
                </a:solidFill>
              </a:rPr>
              <a:t>16 мая </a:t>
            </a:r>
            <a:r>
              <a:rPr lang="ru-RU" sz="1200" dirty="0">
                <a:solidFill>
                  <a:srgbClr val="C00000"/>
                </a:solidFill>
              </a:rPr>
              <a:t>2014 г. № </a:t>
            </a:r>
            <a:r>
              <a:rPr lang="ru-RU" sz="1200" dirty="0" smtClean="0">
                <a:solidFill>
                  <a:srgbClr val="C00000"/>
                </a:solidFill>
              </a:rPr>
              <a:t>321294</a:t>
            </a:r>
            <a:endParaRPr lang="ru-RU" sz="12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8731" y="5835403"/>
            <a:ext cx="8005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cap="all" dirty="0" smtClean="0">
                <a:solidFill>
                  <a:schemeClr val="tx2">
                    <a:lumMod val="50000"/>
                  </a:schemeClr>
                </a:solidFill>
              </a:rPr>
              <a:t>Состав межведомственной комиссии </a:t>
            </a:r>
            <a:r>
              <a:rPr lang="ru-RU" cap="all" dirty="0">
                <a:solidFill>
                  <a:schemeClr val="tx2">
                    <a:lumMod val="50000"/>
                  </a:schemeClr>
                </a:solidFill>
              </a:rPr>
              <a:t>по оценке результативности деятельности научных организаций</a:t>
            </a:r>
          </a:p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На подписи у Министра образования и науки, июнь 2014 г.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67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Овал 86"/>
          <p:cNvSpPr/>
          <p:nvPr/>
        </p:nvSpPr>
        <p:spPr>
          <a:xfrm>
            <a:off x="2172589" y="1236710"/>
            <a:ext cx="5083758" cy="517474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8" name="Группа 107"/>
          <p:cNvGrpSpPr/>
          <p:nvPr/>
        </p:nvGrpSpPr>
        <p:grpSpPr>
          <a:xfrm rot="16200000">
            <a:off x="2333283" y="1534356"/>
            <a:ext cx="1107789" cy="1152127"/>
            <a:chOff x="5922008" y="1628801"/>
            <a:chExt cx="1107789" cy="1152127"/>
          </a:xfrm>
        </p:grpSpPr>
        <p:grpSp>
          <p:nvGrpSpPr>
            <p:cNvPr id="109" name="Группа 108"/>
            <p:cNvGrpSpPr/>
            <p:nvPr/>
          </p:nvGrpSpPr>
          <p:grpSpPr>
            <a:xfrm rot="16200000">
              <a:off x="5979019" y="1661942"/>
              <a:ext cx="1083919" cy="1017637"/>
              <a:chOff x="5481414" y="5075659"/>
              <a:chExt cx="1083919" cy="1017637"/>
            </a:xfrm>
          </p:grpSpPr>
          <p:cxnSp>
            <p:nvCxnSpPr>
              <p:cNvPr id="111" name="Прямая со стрелкой 110"/>
              <p:cNvCxnSpPr/>
              <p:nvPr/>
            </p:nvCxnSpPr>
            <p:spPr>
              <a:xfrm>
                <a:off x="5498579" y="5075659"/>
                <a:ext cx="1066754" cy="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Прямая со стрелкой 111"/>
              <p:cNvCxnSpPr/>
              <p:nvPr/>
            </p:nvCxnSpPr>
            <p:spPr>
              <a:xfrm>
                <a:off x="5481414" y="5085184"/>
                <a:ext cx="0" cy="100811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Прямая со стрелкой 112"/>
              <p:cNvCxnSpPr/>
              <p:nvPr/>
            </p:nvCxnSpPr>
            <p:spPr>
              <a:xfrm>
                <a:off x="5481414" y="5085184"/>
                <a:ext cx="818778" cy="7920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Овал 109"/>
            <p:cNvSpPr/>
            <p:nvPr/>
          </p:nvSpPr>
          <p:spPr>
            <a:xfrm>
              <a:off x="5922008" y="2564904"/>
              <a:ext cx="208967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6" name="Овал 85"/>
          <p:cNvSpPr/>
          <p:nvPr/>
        </p:nvSpPr>
        <p:spPr>
          <a:xfrm>
            <a:off x="3278226" y="2413687"/>
            <a:ext cx="2905746" cy="28935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4005804" y="3149679"/>
            <a:ext cx="1450590" cy="148532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051720" y="116632"/>
            <a:ext cx="6912768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Состав сведений о результатах деятельности научных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5728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6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9052316">
            <a:off x="4173591" y="2110213"/>
            <a:ext cx="21203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Результативность и востребованность научных исследований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120126" y="1071586"/>
            <a:ext cx="21678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Публикации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6640729" y="1406761"/>
            <a:ext cx="21678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Научные произведения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012993" y="2230123"/>
            <a:ext cx="18951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Результаты, ориентированные на практическое применение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rot="2740506">
            <a:off x="4878995" y="4239198"/>
            <a:ext cx="19865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Финансовая </a:t>
            </a:r>
          </a:p>
          <a:p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результативность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796880" y="4937839"/>
            <a:ext cx="2023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Исследования и разработки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3951188" y="5553203"/>
            <a:ext cx="1902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Научно-технические услуги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591937" y="5826675"/>
            <a:ext cx="19027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Использование РИД</a:t>
            </a:r>
          </a:p>
        </p:txBody>
      </p:sp>
      <p:sp>
        <p:nvSpPr>
          <p:cNvPr id="54" name="Прямоугольник 53"/>
          <p:cNvSpPr/>
          <p:nvPr/>
        </p:nvSpPr>
        <p:spPr>
          <a:xfrm rot="19084883">
            <a:off x="3321099" y="4567390"/>
            <a:ext cx="17420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Развитие кадрового потенциала 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2696209" y="908720"/>
            <a:ext cx="2023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Совместная научная деятельность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552662" y="1264137"/>
            <a:ext cx="2023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chemeClr val="accent1">
                    <a:lumMod val="75000"/>
                  </a:schemeClr>
                </a:solidFill>
              </a:rPr>
              <a:t>Организация конференций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259235" y="2253782"/>
            <a:ext cx="2023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Научно-популярные публикации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8" name="Прямоугольник 87"/>
          <p:cNvSpPr/>
          <p:nvPr/>
        </p:nvSpPr>
        <p:spPr>
          <a:xfrm rot="2731754">
            <a:off x="2465359" y="2918263"/>
            <a:ext cx="193469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Интеграция в мировое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пространство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,  и повышение </a:t>
            </a:r>
            <a:endParaRPr lang="ru-RU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престижа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науки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>
            <a:off x="3428614" y="2615394"/>
            <a:ext cx="2507913" cy="2536323"/>
          </a:xfrm>
          <a:prstGeom prst="line">
            <a:avLst/>
          </a:prstGeom>
          <a:ln w="5715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flipH="1">
            <a:off x="3432207" y="2615394"/>
            <a:ext cx="2739958" cy="2490148"/>
          </a:xfrm>
          <a:prstGeom prst="line">
            <a:avLst/>
          </a:prstGeom>
          <a:ln w="57150"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4515075" y="3694825"/>
            <a:ext cx="432048" cy="432048"/>
          </a:xfrm>
          <a:prstGeom prst="ellipse">
            <a:avLst/>
          </a:prstGeom>
          <a:solidFill>
            <a:schemeClr val="bg1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5" name="Группа 94"/>
          <p:cNvGrpSpPr/>
          <p:nvPr/>
        </p:nvGrpSpPr>
        <p:grpSpPr>
          <a:xfrm>
            <a:off x="6153115" y="1493495"/>
            <a:ext cx="1107789" cy="1152127"/>
            <a:chOff x="5922008" y="1628801"/>
            <a:chExt cx="1107789" cy="1152127"/>
          </a:xfrm>
        </p:grpSpPr>
        <p:grpSp>
          <p:nvGrpSpPr>
            <p:cNvPr id="70" name="Группа 69"/>
            <p:cNvGrpSpPr/>
            <p:nvPr/>
          </p:nvGrpSpPr>
          <p:grpSpPr>
            <a:xfrm rot="16200000">
              <a:off x="5979019" y="1661942"/>
              <a:ext cx="1083919" cy="1017637"/>
              <a:chOff x="5481414" y="5075659"/>
              <a:chExt cx="1083919" cy="1017637"/>
            </a:xfrm>
          </p:grpSpPr>
          <p:cxnSp>
            <p:nvCxnSpPr>
              <p:cNvPr id="71" name="Прямая со стрелкой 70"/>
              <p:cNvCxnSpPr/>
              <p:nvPr/>
            </p:nvCxnSpPr>
            <p:spPr>
              <a:xfrm>
                <a:off x="5498579" y="5075659"/>
                <a:ext cx="1066754" cy="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 стрелкой 71"/>
              <p:cNvCxnSpPr/>
              <p:nvPr/>
            </p:nvCxnSpPr>
            <p:spPr>
              <a:xfrm>
                <a:off x="5481414" y="5085184"/>
                <a:ext cx="0" cy="100811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 стрелкой 72"/>
              <p:cNvCxnSpPr/>
              <p:nvPr/>
            </p:nvCxnSpPr>
            <p:spPr>
              <a:xfrm>
                <a:off x="5481414" y="5085184"/>
                <a:ext cx="818778" cy="7920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Овал 93"/>
            <p:cNvSpPr/>
            <p:nvPr/>
          </p:nvSpPr>
          <p:spPr>
            <a:xfrm>
              <a:off x="5922008" y="2564904"/>
              <a:ext cx="208967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6" name="Группа 95"/>
          <p:cNvGrpSpPr/>
          <p:nvPr/>
        </p:nvGrpSpPr>
        <p:grpSpPr>
          <a:xfrm rot="5400000">
            <a:off x="5883035" y="5083373"/>
            <a:ext cx="1107789" cy="1152127"/>
            <a:chOff x="5922008" y="1628801"/>
            <a:chExt cx="1107789" cy="1152127"/>
          </a:xfrm>
        </p:grpSpPr>
        <p:grpSp>
          <p:nvGrpSpPr>
            <p:cNvPr id="97" name="Группа 96"/>
            <p:cNvGrpSpPr/>
            <p:nvPr/>
          </p:nvGrpSpPr>
          <p:grpSpPr>
            <a:xfrm rot="16200000">
              <a:off x="5979019" y="1661942"/>
              <a:ext cx="1083919" cy="1017637"/>
              <a:chOff x="5481414" y="5075659"/>
              <a:chExt cx="1083919" cy="1017637"/>
            </a:xfrm>
          </p:grpSpPr>
          <p:cxnSp>
            <p:nvCxnSpPr>
              <p:cNvPr id="99" name="Прямая со стрелкой 98"/>
              <p:cNvCxnSpPr/>
              <p:nvPr/>
            </p:nvCxnSpPr>
            <p:spPr>
              <a:xfrm>
                <a:off x="5498579" y="5075659"/>
                <a:ext cx="1066754" cy="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Прямая со стрелкой 99"/>
              <p:cNvCxnSpPr/>
              <p:nvPr/>
            </p:nvCxnSpPr>
            <p:spPr>
              <a:xfrm>
                <a:off x="5481414" y="5085184"/>
                <a:ext cx="0" cy="100811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Прямая со стрелкой 100"/>
              <p:cNvCxnSpPr/>
              <p:nvPr/>
            </p:nvCxnSpPr>
            <p:spPr>
              <a:xfrm>
                <a:off x="5481414" y="5085184"/>
                <a:ext cx="818778" cy="7920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8" name="Овал 97"/>
            <p:cNvSpPr/>
            <p:nvPr/>
          </p:nvSpPr>
          <p:spPr>
            <a:xfrm>
              <a:off x="5922008" y="2564904"/>
              <a:ext cx="208967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 rot="10800000">
            <a:off x="2334451" y="5045017"/>
            <a:ext cx="1107789" cy="1152127"/>
            <a:chOff x="5922008" y="1628801"/>
            <a:chExt cx="1107789" cy="1152127"/>
          </a:xfrm>
        </p:grpSpPr>
        <p:grpSp>
          <p:nvGrpSpPr>
            <p:cNvPr id="103" name="Группа 102"/>
            <p:cNvGrpSpPr/>
            <p:nvPr/>
          </p:nvGrpSpPr>
          <p:grpSpPr>
            <a:xfrm rot="16200000">
              <a:off x="5979019" y="1661942"/>
              <a:ext cx="1083919" cy="1017637"/>
              <a:chOff x="5481414" y="5075659"/>
              <a:chExt cx="1083919" cy="1017637"/>
            </a:xfrm>
          </p:grpSpPr>
          <p:cxnSp>
            <p:nvCxnSpPr>
              <p:cNvPr id="105" name="Прямая со стрелкой 104"/>
              <p:cNvCxnSpPr/>
              <p:nvPr/>
            </p:nvCxnSpPr>
            <p:spPr>
              <a:xfrm>
                <a:off x="5498579" y="5075659"/>
                <a:ext cx="1066754" cy="0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Прямая со стрелкой 105"/>
              <p:cNvCxnSpPr/>
              <p:nvPr/>
            </p:nvCxnSpPr>
            <p:spPr>
              <a:xfrm>
                <a:off x="5481414" y="5085184"/>
                <a:ext cx="0" cy="1008112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Прямая со стрелкой 106"/>
              <p:cNvCxnSpPr/>
              <p:nvPr/>
            </p:nvCxnSpPr>
            <p:spPr>
              <a:xfrm>
                <a:off x="5481414" y="5085184"/>
                <a:ext cx="818778" cy="792088"/>
              </a:xfrm>
              <a:prstGeom prst="straightConnector1">
                <a:avLst/>
              </a:prstGeom>
              <a:ln w="28575">
                <a:solidFill>
                  <a:srgbClr val="C0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Овал 103"/>
            <p:cNvSpPr/>
            <p:nvPr/>
          </p:nvSpPr>
          <p:spPr>
            <a:xfrm>
              <a:off x="5922008" y="2564904"/>
              <a:ext cx="208967" cy="21602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4" name="Прямоугольник 113"/>
          <p:cNvSpPr/>
          <p:nvPr/>
        </p:nvSpPr>
        <p:spPr>
          <a:xfrm>
            <a:off x="391326" y="4266096"/>
            <a:ext cx="2023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Подготовка кадров высшей квалификации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508255" y="5584927"/>
            <a:ext cx="20235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Стажировки и работа в ведущих центрах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343433" y="6137919"/>
            <a:ext cx="20235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</a:rPr>
              <a:t>Вовлечение молодежи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8617792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5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07504" y="116632"/>
            <a:ext cx="8856984" cy="830997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Состав и схема формирования Межведомственной комиссии по оценке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411760" y="3861048"/>
            <a:ext cx="6552728" cy="461665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Ключевые ведомственные задачи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276910"/>
              </p:ext>
            </p:extLst>
          </p:nvPr>
        </p:nvGraphicFramePr>
        <p:xfrm>
          <a:off x="1" y="4291360"/>
          <a:ext cx="5292079" cy="694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3798"/>
                <a:gridCol w="4488281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1</a:t>
                      </a:r>
                      <a:endParaRPr lang="ru-RU" sz="1900" dirty="0">
                        <a:effectLst/>
                        <a:latin typeface="+mn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Сформировать</a:t>
                      </a:r>
                      <a:r>
                        <a:rPr lang="ru-RU" sz="1900" baseline="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ведомственную комиссию (ВК)</a:t>
                      </a:r>
                      <a:endParaRPr lang="ru-RU" sz="1900" dirty="0" smtClean="0">
                        <a:effectLst/>
                        <a:latin typeface="+mn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59" name="Таблица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30484"/>
              </p:ext>
            </p:extLst>
          </p:nvPr>
        </p:nvGraphicFramePr>
        <p:xfrm>
          <a:off x="0" y="4725144"/>
          <a:ext cx="9143999" cy="694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584"/>
                <a:gridCol w="8316415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2</a:t>
                      </a:r>
                      <a:endParaRPr lang="ru-RU" sz="1900" dirty="0">
                        <a:effectLst/>
                        <a:latin typeface="+mn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Используя норму о представительстве в составе ВК научных работников «внешних» организаций, вовлечь РАН в экспертизу на постоянной основе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155240"/>
              </p:ext>
            </p:extLst>
          </p:nvPr>
        </p:nvGraphicFramePr>
        <p:xfrm>
          <a:off x="-1" y="5461216"/>
          <a:ext cx="9115425" cy="1042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7585"/>
                <a:gridCol w="8287840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3</a:t>
                      </a:r>
                      <a:endParaRPr lang="ru-RU" sz="1900" dirty="0">
                        <a:effectLst/>
                        <a:latin typeface="+mn-lt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На основе </a:t>
                      </a:r>
                      <a:r>
                        <a:rPr lang="ru-RU" sz="1900" b="1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типовой методики</a:t>
                      </a: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с учетом </a:t>
                      </a:r>
                      <a:r>
                        <a:rPr lang="ru-RU" sz="1900" b="1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предложенных МВК подходов к проведению экспертной оценки </a:t>
                      </a:r>
                      <a:r>
                        <a:rPr lang="ru-RU" sz="190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сформировать методику проведения оценки, сбалансировав</a:t>
                      </a:r>
                      <a:r>
                        <a:rPr lang="ru-RU" sz="1900" baseline="0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ru-RU" sz="19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экспертный </a:t>
                      </a:r>
                      <a:r>
                        <a:rPr lang="ru-RU" sz="1900" b="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и</a:t>
                      </a:r>
                      <a:r>
                        <a:rPr lang="ru-RU" sz="19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</a:t>
                      </a:r>
                      <a:r>
                        <a:rPr lang="ru-RU" sz="1900" b="1" baseline="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наукометрический</a:t>
                      </a:r>
                      <a:r>
                        <a:rPr lang="ru-RU" sz="1900" b="1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подход</a:t>
                      </a:r>
                      <a:r>
                        <a:rPr lang="ru-RU" sz="1900" b="1" dirty="0" smtClean="0">
                          <a:effectLst/>
                          <a:latin typeface="+mn-lt"/>
                          <a:ea typeface="Arial Unicode MS" pitchFamily="34" charset="-128"/>
                          <a:cs typeface="Arial Unicode MS" pitchFamily="34" charset="-128"/>
                        </a:rPr>
                        <a:t>  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383283"/>
              </p:ext>
            </p:extLst>
          </p:nvPr>
        </p:nvGraphicFramePr>
        <p:xfrm>
          <a:off x="179512" y="947629"/>
          <a:ext cx="8784980" cy="2677863"/>
        </p:xfrm>
        <a:graphic>
          <a:graphicData uri="http://schemas.openxmlformats.org/drawingml/2006/table">
            <a:tbl>
              <a:tblPr/>
              <a:tblGrid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268928"/>
                <a:gridCol w="324954"/>
                <a:gridCol w="268928"/>
                <a:gridCol w="392186"/>
                <a:gridCol w="268928"/>
                <a:gridCol w="268928"/>
                <a:gridCol w="268928"/>
                <a:gridCol w="268928"/>
              </a:tblGrid>
              <a:tr h="53715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</a:t>
                      </a:r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должно-</a:t>
                      </a:r>
                      <a:r>
                        <a:rPr lang="ru-RU" sz="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Представители федеральных органов исполнительной власти</a:t>
                      </a:r>
                    </a:p>
                  </a:txBody>
                  <a:tcPr marL="3936" marR="3936" marT="393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Органы </a:t>
                      </a: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власти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Ведущие ученые - представители научных организаций и высших учебных заведений </a:t>
                      </a:r>
                    </a:p>
                  </a:txBody>
                  <a:tcPr marL="3936" marR="3936" marT="393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9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МОН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Максимальное количество научных организаций, объемов затрат на исследования и разработки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Ведущие вузы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Российская академия наук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Государственные академии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*Обязательно наличие всех отраслей наук</a:t>
                      </a:r>
                    </a:p>
                  </a:txBody>
                  <a:tcPr marL="3936" marR="3936" marT="3936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48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Д.В.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Ливанов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ФАНО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Минздрав России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Минпромторг России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Минобороны России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Роскосмос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Государсвтенная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дума 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Совет Федераций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Счетная палата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 С П  </a:t>
                      </a:r>
                      <a:r>
                        <a:rPr lang="ru-RU" sz="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Госкорпорации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Институты развития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Профсоюзы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Фонды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Общественный совет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МГУ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СПБГУ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Федеральные университеты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НИУ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F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Академия образования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Академия архитектуры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Академия художеств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FFC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Естественные науки</a:t>
                      </a:r>
                    </a:p>
                  </a:txBody>
                  <a:tcPr marL="3936" marR="3936" marT="3936" marB="0" vert="vert27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Технические науки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Медицинские науки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Сельскохозяйственные науки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Общественные науки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Гуманитарные науки</a:t>
                      </a:r>
                    </a:p>
                  </a:txBody>
                  <a:tcPr marL="3936" marR="3936" marT="3936" marB="0" vert="vert27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</a:tr>
              <a:tr h="152985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ru-RU" sz="9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2225"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4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Определяются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путем выдвижения кандидатур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936" marR="3936" marT="39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 предложениям Совета по науке Минобрнауки России</a:t>
                      </a:r>
                    </a:p>
                  </a:txBody>
                  <a:tcPr marL="3936" marR="3936" marT="3936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931641" y="3140968"/>
            <a:ext cx="864096" cy="864096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C00000"/>
                </a:solidFill>
              </a:rPr>
              <a:t>+</a:t>
            </a:r>
            <a:r>
              <a:rPr lang="en-US" sz="2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sz="1100" dirty="0" smtClean="0">
                <a:solidFill>
                  <a:srgbClr val="C00000"/>
                </a:solidFill>
              </a:rPr>
              <a:t>ФОИВ</a:t>
            </a:r>
            <a:endParaRPr lang="ru-RU" sz="1100" dirty="0">
              <a:solidFill>
                <a:srgbClr val="C00000"/>
              </a:solidFill>
            </a:endParaRPr>
          </a:p>
        </p:txBody>
      </p:sp>
      <p:cxnSp>
        <p:nvCxnSpPr>
          <p:cNvPr id="9" name="Прямая со стрелкой 8"/>
          <p:cNvCxnSpPr>
            <a:stCxn id="7" idx="7"/>
          </p:cNvCxnSpPr>
          <p:nvPr/>
        </p:nvCxnSpPr>
        <p:spPr>
          <a:xfrm flipV="1">
            <a:off x="1669193" y="3124828"/>
            <a:ext cx="120502" cy="142684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556776" y="285293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2843808" y="947629"/>
            <a:ext cx="0" cy="537155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4211960" y="1216206"/>
            <a:ext cx="0" cy="268578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79512" y="947629"/>
            <a:ext cx="266429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79512" y="575668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&lt; </a:t>
            </a:r>
            <a:r>
              <a:rPr lang="ru-RU" dirty="0" smtClean="0">
                <a:solidFill>
                  <a:srgbClr val="C00000"/>
                </a:solidFill>
              </a:rPr>
              <a:t>35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2987824" y="1211667"/>
            <a:ext cx="1224136" cy="453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987824" y="884291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&gt; 15%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87" name="Прямая со стрелкой 86"/>
          <p:cNvCxnSpPr/>
          <p:nvPr/>
        </p:nvCxnSpPr>
        <p:spPr>
          <a:xfrm flipH="1">
            <a:off x="8956873" y="1027001"/>
            <a:ext cx="7615" cy="453244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4535996" y="1027001"/>
            <a:ext cx="4420877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159931" y="657669"/>
            <a:ext cx="7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&gt; 50%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94" name="Прямая со стрелкой 93"/>
          <p:cNvCxnSpPr/>
          <p:nvPr/>
        </p:nvCxnSpPr>
        <p:spPr>
          <a:xfrm>
            <a:off x="5546204" y="1398467"/>
            <a:ext cx="0" cy="12975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7236296" y="1412776"/>
            <a:ext cx="0" cy="12975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4427984" y="1412776"/>
            <a:ext cx="0" cy="129750"/>
          </a:xfrm>
          <a:prstGeom prst="straightConnector1">
            <a:avLst/>
          </a:prstGeom>
          <a:ln w="28575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58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116632"/>
            <a:ext cx="6846121" cy="1200329"/>
          </a:xfrm>
          <a:prstGeom prst="rect">
            <a:avLst/>
          </a:prstGeom>
          <a:noFill/>
          <a:effectLst>
            <a:outerShdw blurRad="12700" dist="12700" dir="2700000" algn="t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Основные принципы мониторинга, аналитической обработки сведений и оценки результативности научных организаций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76456" y="6381328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6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6691" y="1262945"/>
            <a:ext cx="865660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Обеспечение абсолютной свободы </a:t>
            </a:r>
            <a:r>
              <a:rPr lang="ru-RU" sz="2000" dirty="0"/>
              <a:t>в выборе направлений и способов развития научной </a:t>
            </a:r>
            <a:r>
              <a:rPr lang="ru-RU" sz="2000" dirty="0" smtClean="0"/>
              <a:t>организации.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Аналитический подход </a:t>
            </a:r>
            <a:r>
              <a:rPr lang="ru-RU" sz="2000" dirty="0"/>
              <a:t>к поиску «</a:t>
            </a:r>
            <a:r>
              <a:rPr lang="ru-RU" sz="2000" dirty="0" smtClean="0"/>
              <a:t>группировок» - условно-однородных (референтных) групп.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Ежегодное наблюдение </a:t>
            </a:r>
            <a:r>
              <a:rPr lang="ru-RU" sz="2000" dirty="0"/>
              <a:t>за «миграцией» организации из одной </a:t>
            </a:r>
            <a:r>
              <a:rPr lang="ru-RU" sz="2000" dirty="0" smtClean="0"/>
              <a:t>«группировки» в другую и внутри группировки.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Установление </a:t>
            </a:r>
            <a:r>
              <a:rPr lang="ru-RU" sz="2000" dirty="0"/>
              <a:t>минимальных значений показателей результативности исходя из необходимости выравнивая «западающих» показателей по отношению к референтной </a:t>
            </a:r>
            <a:r>
              <a:rPr lang="ru-RU" sz="2000" dirty="0" smtClean="0"/>
              <a:t>группе.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Обеспечение </a:t>
            </a:r>
            <a:r>
              <a:rPr lang="ru-RU" sz="2000" dirty="0"/>
              <a:t>возможности «самоанализа» организации, определения своих сильных и слабых сторон по отношению к остальным научным </a:t>
            </a:r>
            <a:r>
              <a:rPr lang="ru-RU" sz="2000" dirty="0" smtClean="0"/>
              <a:t>организациям.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Возможность </a:t>
            </a:r>
            <a:r>
              <a:rPr lang="ru-RU" sz="2000" dirty="0"/>
              <a:t>динамической коррекции (самонастройки) системы </a:t>
            </a:r>
            <a:r>
              <a:rPr lang="ru-RU" sz="2000" dirty="0" smtClean="0"/>
              <a:t>показателей. 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000" dirty="0" smtClean="0"/>
              <a:t>Реализация </a:t>
            </a:r>
            <a:r>
              <a:rPr lang="ru-RU" sz="2000" dirty="0"/>
              <a:t>инструментов целеполагания для научных организаций через систему критериев и их пороговых </a:t>
            </a:r>
            <a:r>
              <a:rPr lang="ru-RU" sz="2000" dirty="0" smtClean="0"/>
              <a:t>значений.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458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0537C3432FA1C4886354F16EFEDBC66" ma:contentTypeVersion="0" ma:contentTypeDescription="Создание документа." ma:contentTypeScope="" ma:versionID="efb8c294e35175f22c2e5e00366faf8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6E32F41-2EAC-47E5-8BA5-DC6947F68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C363482-C0D0-469B-9965-48EAF74636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04A76C-ADAF-4D0B-B50F-FB3F21A884D9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4763</TotalTime>
  <Words>1225</Words>
  <Application>Microsoft Office PowerPoint</Application>
  <PresentationFormat>Экран (4:3)</PresentationFormat>
  <Paragraphs>238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Матвеев</dc:creator>
  <cp:lastModifiedBy>Сергей Матвеев</cp:lastModifiedBy>
  <cp:revision>168</cp:revision>
  <cp:lastPrinted>2013-11-06T14:54:10Z</cp:lastPrinted>
  <dcterms:created xsi:type="dcterms:W3CDTF">2012-10-16T08:25:22Z</dcterms:created>
  <dcterms:modified xsi:type="dcterms:W3CDTF">2014-06-27T13:23:45Z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0x010100A0537C3432FA1C4886354F16EFEDBC66</vt:lpwstr>
  </property>
</Properties>
</file>